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4" r:id="rId9"/>
    <p:sldId id="263" r:id="rId10"/>
  </p:sldIdLst>
  <p:sldSz cx="18288000" cy="10287000"/>
  <p:notesSz cx="6858000" cy="9144000"/>
  <p:embeddedFontLst>
    <p:embeddedFont>
      <p:font typeface="Calibri" panose="020F0502020204030204" pitchFamily="34" charset="0"/>
      <p:regular r:id="rId12"/>
      <p:bold r:id="rId13"/>
      <p:italic r:id="rId14"/>
      <p:boldItalic r:id="rId15"/>
    </p:embeddedFont>
    <p:embeddedFont>
      <p:font typeface="Source Sans 3" panose="020B0303030403020204" pitchFamily="34" charset="0"/>
      <p:regular r:id="rId16"/>
      <p:bold r:id="rId17"/>
      <p:italic r:id="rId18"/>
      <p:boldItalic r:id="rId19"/>
    </p:embeddedFont>
    <p:embeddedFont>
      <p:font typeface="Source Sans 3 Ultra-Bold" panose="020B0604020202020204" charset="0"/>
      <p:regular r:id="rId20"/>
    </p:embeddedFont>
    <p:embeddedFont>
      <p:font typeface="Source Sans Pro" panose="020B0503030403020204" pitchFamily="34" charset="0"/>
      <p:regular r:id="rId21"/>
      <p:bold r:id="rId22"/>
      <p:italic r:id="rId23"/>
      <p:boldItalic r:id="rId24"/>
    </p:embeddedFont>
    <p:embeddedFont>
      <p:font typeface="Source Sans Pro Bold" panose="020B070303040302020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35834" autoAdjust="0"/>
  </p:normalViewPr>
  <p:slideViewPr>
    <p:cSldViewPr>
      <p:cViewPr varScale="1">
        <p:scale>
          <a:sx n="20" d="100"/>
          <a:sy n="20" d="100"/>
        </p:scale>
        <p:origin x="725" y="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Germain" userId="1e3e2aab7d17b040" providerId="LiveId" clId="{C8EB9E84-D2D6-439E-B418-C8FE9A061B05}"/>
    <pc:docChg chg="modSld">
      <pc:chgData name="Laura Germain" userId="1e3e2aab7d17b040" providerId="LiveId" clId="{C8EB9E84-D2D6-439E-B418-C8FE9A061B05}" dt="2023-09-29T13:00:21.175" v="10" actId="20577"/>
      <pc:docMkLst>
        <pc:docMk/>
      </pc:docMkLst>
      <pc:sldChg chg="modNotesTx">
        <pc:chgData name="Laura Germain" userId="1e3e2aab7d17b040" providerId="LiveId" clId="{C8EB9E84-D2D6-439E-B418-C8FE9A061B05}" dt="2023-09-29T13:00:21.175" v="10" actId="20577"/>
        <pc:sldMkLst>
          <pc:docMk/>
          <pc:sldMk cId="0" sldId="256"/>
        </pc:sldMkLst>
      </pc:sldChg>
      <pc:sldChg chg="modNotesTx">
        <pc:chgData name="Laura Germain" userId="1e3e2aab7d17b040" providerId="LiveId" clId="{C8EB9E84-D2D6-439E-B418-C8FE9A061B05}" dt="2023-09-29T12:46:23.657" v="0" actId="113"/>
        <pc:sldMkLst>
          <pc:docMk/>
          <pc:sldMk cId="0" sldId="258"/>
        </pc:sldMkLst>
      </pc:sldChg>
      <pc:sldChg chg="modNotesTx">
        <pc:chgData name="Laura Germain" userId="1e3e2aab7d17b040" providerId="LiveId" clId="{C8EB9E84-D2D6-439E-B418-C8FE9A061B05}" dt="2023-09-29T12:48:01.733" v="1" actId="113"/>
        <pc:sldMkLst>
          <pc:docMk/>
          <pc:sldMk cId="0" sldId="26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9FC4F6-7C77-4284-8254-653C6AE43F97}" type="datetimeFigureOut">
              <a:rPr lang="fr-BE" smtClean="0"/>
              <a:t>29-09-23</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E594F6-66B6-471D-AC6B-23C17D153F68}" type="slidenum">
              <a:rPr lang="fr-BE" smtClean="0"/>
              <a:t>‹N°›</a:t>
            </a:fld>
            <a:endParaRPr lang="fr-BE"/>
          </a:p>
        </p:txBody>
      </p:sp>
    </p:spTree>
    <p:extLst>
      <p:ext uri="{BB962C8B-B14F-4D97-AF65-F5344CB8AC3E}">
        <p14:creationId xmlns:p14="http://schemas.microsoft.com/office/powerpoint/2010/main" val="2409679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b="0" i="1" u="none" strike="noStrike" baseline="0" dirty="0">
                <a:solidFill>
                  <a:srgbClr val="000000"/>
                </a:solidFill>
                <a:latin typeface="Calibri" panose="020F0502020204030204" pitchFamily="34" charset="0"/>
              </a:rPr>
              <a:t>Madame la Professeure, monsieur le Professeur, nous vous proposons de vous inspirer du texte suivant pour commenter les </a:t>
            </a:r>
            <a:r>
              <a:rPr lang="fr-FR" sz="1800" b="0" i="1" u="none" strike="noStrike" baseline="0" dirty="0" err="1">
                <a:solidFill>
                  <a:srgbClr val="000000"/>
                </a:solidFill>
                <a:latin typeface="Calibri" panose="020F0502020204030204" pitchFamily="34" charset="0"/>
              </a:rPr>
              <a:t>dias</a:t>
            </a:r>
            <a:r>
              <a:rPr lang="fr-FR" sz="1800" b="0" i="1" u="none" strike="noStrike" baseline="0" dirty="0">
                <a:solidFill>
                  <a:srgbClr val="000000"/>
                </a:solidFill>
                <a:latin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dirty="0">
                <a:effectLst/>
                <a:latin typeface="Calibri" panose="020F0502020204030204" pitchFamily="34" charset="0"/>
                <a:ea typeface="Calibri" panose="020F0502020204030204" pitchFamily="34" charset="0"/>
              </a:rPr>
              <a:t>-----</a:t>
            </a:r>
            <a:endParaRPr lang="fr-FR" sz="1800" b="0" i="1" u="none" strike="noStrike" baseline="0" dirty="0">
              <a:solidFill>
                <a:srgbClr val="000000"/>
              </a:solidFill>
              <a:latin typeface="Calibri" panose="020F0502020204030204" pitchFamily="34" charset="0"/>
            </a:endParaRPr>
          </a:p>
          <a:p>
            <a:endParaRPr lang="fr-FR" sz="1800" b="0" i="0" u="none" strike="noStrike" baseline="0" dirty="0">
              <a:solidFill>
                <a:srgbClr val="000000"/>
              </a:solidFill>
              <a:latin typeface="Calibri" panose="020F0502020204030204" pitchFamily="34" charset="0"/>
            </a:endParaRPr>
          </a:p>
          <a:p>
            <a:r>
              <a:rPr lang="fr-BE" sz="1800" b="0" i="0" u="none" strike="noStrike" baseline="0" dirty="0">
                <a:solidFill>
                  <a:srgbClr val="000000"/>
                </a:solidFill>
                <a:latin typeface="Calibri" panose="020F0502020204030204" pitchFamily="34" charset="0"/>
              </a:rPr>
              <a:t>Bonjour, </a:t>
            </a:r>
          </a:p>
          <a:p>
            <a:r>
              <a:rPr lang="fr-FR" sz="1800" b="0" i="0" u="none" strike="noStrike" baseline="0" dirty="0">
                <a:solidFill>
                  <a:srgbClr val="000000"/>
                </a:solidFill>
                <a:latin typeface="Calibri" panose="020F0502020204030204" pitchFamily="34" charset="0"/>
              </a:rPr>
              <a:t>Cette activité est proposée par </a:t>
            </a:r>
            <a:r>
              <a:rPr lang="fr-FR" sz="1800" b="1" i="0" u="none" strike="noStrike" baseline="0" dirty="0">
                <a:solidFill>
                  <a:srgbClr val="000000"/>
                </a:solidFill>
                <a:latin typeface="Calibri" panose="020F0502020204030204" pitchFamily="34" charset="0"/>
              </a:rPr>
              <a:t>UNI for Change</a:t>
            </a:r>
            <a:r>
              <a:rPr lang="fr-FR" sz="1800" b="0" i="0" u="none" strike="noStrike" baseline="0" dirty="0">
                <a:solidFill>
                  <a:srgbClr val="000000"/>
                </a:solidFill>
                <a:latin typeface="Calibri" panose="020F0502020204030204" pitchFamily="34" charset="0"/>
              </a:rPr>
              <a:t>. C’est une </a:t>
            </a:r>
            <a:r>
              <a:rPr lang="fr-FR" sz="1800" b="0" i="0" u="none" strike="noStrike" baseline="0">
                <a:solidFill>
                  <a:srgbClr val="000000"/>
                </a:solidFill>
                <a:latin typeface="Calibri" panose="020F0502020204030204" pitchFamily="34" charset="0"/>
              </a:rPr>
              <a:t>dynamique belge qui </a:t>
            </a:r>
            <a:r>
              <a:rPr lang="fr-FR" sz="1800" b="0" i="0" u="none" strike="noStrike" baseline="0" dirty="0">
                <a:solidFill>
                  <a:srgbClr val="000000"/>
                </a:solidFill>
                <a:latin typeface="Calibri" panose="020F0502020204030204" pitchFamily="34" charset="0"/>
              </a:rPr>
              <a:t>a pour but de </a:t>
            </a:r>
            <a:r>
              <a:rPr lang="fr-FR" sz="1800" b="1" i="0" u="none" strike="noStrike" baseline="0" dirty="0">
                <a:solidFill>
                  <a:srgbClr val="000000"/>
                </a:solidFill>
                <a:latin typeface="Calibri" panose="020F0502020204030204" pitchFamily="34" charset="0"/>
              </a:rPr>
              <a:t>booster l’engagement en faveur du développement durable sur les campus d’enseignement supérieur </a:t>
            </a:r>
            <a:r>
              <a:rPr lang="fr-FR" sz="1800" b="0" i="0" u="none" strike="noStrike" baseline="0" dirty="0">
                <a:solidFill>
                  <a:srgbClr val="000000"/>
                </a:solidFill>
                <a:latin typeface="Calibri" panose="020F0502020204030204" pitchFamily="34" charset="0"/>
              </a:rPr>
              <a:t>!</a:t>
            </a:r>
          </a:p>
          <a:p>
            <a:endParaRPr lang="fr-FR" sz="1800" b="0" i="0" u="none" strike="noStrike" baseline="0" dirty="0">
              <a:solidFill>
                <a:srgbClr val="000000"/>
              </a:solidFill>
              <a:latin typeface="Calibri" panose="020F0502020204030204" pitchFamily="34" charset="0"/>
            </a:endParaRPr>
          </a:p>
          <a:p>
            <a:r>
              <a:rPr lang="fr-FR" sz="1800" b="0" i="0" u="none" strike="noStrike" baseline="0" dirty="0">
                <a:solidFill>
                  <a:srgbClr val="000000"/>
                </a:solidFill>
                <a:latin typeface="Calibri" panose="020F0502020204030204" pitchFamily="34" charset="0"/>
              </a:rPr>
              <a:t>Aujourd’hui, nous allons commencer par faire un bilan du numérique dans notre société pour ensuite se focaliser sur des appareils et des usages très prisés sur le campus comme le téléphone et l’ordinateur. </a:t>
            </a:r>
          </a:p>
          <a:p>
            <a:r>
              <a:rPr lang="fr-FR" sz="1800" b="0" i="0" u="none" strike="noStrike" baseline="0" dirty="0">
                <a:solidFill>
                  <a:srgbClr val="000000"/>
                </a:solidFill>
                <a:latin typeface="Calibri" panose="020F0502020204030204" pitchFamily="34" charset="0"/>
              </a:rPr>
              <a:t>Ensuite, nous parlerons des impacts sociaux, entre autres pour arriver à la solution générale, la sobriété numérique. </a:t>
            </a:r>
          </a:p>
          <a:p>
            <a:r>
              <a:rPr lang="fr-FR" sz="1800" b="0" i="0" u="none" strike="noStrike" baseline="0" dirty="0">
                <a:solidFill>
                  <a:srgbClr val="000000"/>
                </a:solidFill>
                <a:latin typeface="Calibri" panose="020F0502020204030204" pitchFamily="34" charset="0"/>
              </a:rPr>
              <a:t>Nous allons également chacun calculer notre empreinte numérique, enfin je vous donnerai des idées d’actions pour la réduire.</a:t>
            </a:r>
          </a:p>
          <a:p>
            <a:endParaRPr lang="fr-FR" sz="1800" b="0" i="0" u="none" strike="noStrike" baseline="0" dirty="0">
              <a:solidFill>
                <a:srgbClr val="000000"/>
              </a:solidFill>
              <a:latin typeface="Calibri" panose="020F0502020204030204" pitchFamily="34" charset="0"/>
            </a:endParaRPr>
          </a:p>
          <a:p>
            <a:r>
              <a:rPr lang="fr-BE" sz="1800" b="0" i="0" u="none" strike="noStrike" baseline="0" dirty="0">
                <a:solidFill>
                  <a:srgbClr val="000000"/>
                </a:solidFill>
                <a:latin typeface="Calibri" panose="020F0502020204030204" pitchFamily="34" charset="0"/>
              </a:rPr>
              <a:t>C'est parti !</a:t>
            </a:r>
          </a:p>
          <a:p>
            <a:r>
              <a:rPr lang="fr-FR" sz="1800" b="0" i="0" u="none" strike="noStrike" baseline="0" dirty="0">
                <a:solidFill>
                  <a:srgbClr val="000000"/>
                </a:solidFill>
                <a:latin typeface="Calibri" panose="020F0502020204030204" pitchFamily="34" charset="0"/>
              </a:rPr>
              <a:t>	</a:t>
            </a:r>
          </a:p>
          <a:p>
            <a:endParaRPr lang="fr-BE" dirty="0"/>
          </a:p>
        </p:txBody>
      </p:sp>
      <p:sp>
        <p:nvSpPr>
          <p:cNvPr id="4" name="Espace réservé du numéro de diapositive 3"/>
          <p:cNvSpPr>
            <a:spLocks noGrp="1"/>
          </p:cNvSpPr>
          <p:nvPr>
            <p:ph type="sldNum" sz="quarter" idx="5"/>
          </p:nvPr>
        </p:nvSpPr>
        <p:spPr/>
        <p:txBody>
          <a:bodyPr/>
          <a:lstStyle/>
          <a:p>
            <a:fld id="{DCE594F6-66B6-471D-AC6B-23C17D153F68}" type="slidenum">
              <a:rPr lang="fr-BE" smtClean="0"/>
              <a:t>1</a:t>
            </a:fld>
            <a:endParaRPr lang="fr-BE"/>
          </a:p>
        </p:txBody>
      </p:sp>
    </p:spTree>
    <p:extLst>
      <p:ext uri="{BB962C8B-B14F-4D97-AF65-F5344CB8AC3E}">
        <p14:creationId xmlns:p14="http://schemas.microsoft.com/office/powerpoint/2010/main" val="3428834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b="0" i="0" u="none" strike="noStrike" baseline="0" dirty="0">
                <a:solidFill>
                  <a:srgbClr val="000000"/>
                </a:solidFill>
                <a:latin typeface="Calibri" panose="020F0502020204030204" pitchFamily="34" charset="0"/>
              </a:rPr>
              <a:t>Le numérique est omniprésent dans notre société. Pour le moment, cela constitue </a:t>
            </a:r>
            <a:r>
              <a:rPr lang="fr-FR" sz="1800" b="1" i="0" u="none" strike="noStrike" baseline="0" dirty="0">
                <a:solidFill>
                  <a:srgbClr val="000000"/>
                </a:solidFill>
                <a:latin typeface="Calibri" panose="020F0502020204030204" pitchFamily="34" charset="0"/>
              </a:rPr>
              <a:t>4% des émissions de gaz à effet de serre mondiales </a:t>
            </a:r>
            <a:r>
              <a:rPr lang="fr-FR" sz="1800" b="0" i="0" u="none" strike="noStrike" baseline="0" dirty="0">
                <a:solidFill>
                  <a:srgbClr val="000000"/>
                </a:solidFill>
                <a:latin typeface="Calibri" panose="020F0502020204030204" pitchFamily="34" charset="0"/>
              </a:rPr>
              <a:t>mais on prédit un accroissement à 8% d'ici 2025. </a:t>
            </a:r>
          </a:p>
          <a:p>
            <a:r>
              <a:rPr lang="fr-FR" sz="1800" b="0" i="0" u="none" strike="noStrike" baseline="0" dirty="0">
                <a:solidFill>
                  <a:srgbClr val="000000"/>
                </a:solidFill>
                <a:latin typeface="Calibri" panose="020F0502020204030204" pitchFamily="34" charset="0"/>
              </a:rPr>
              <a:t>En effet, entre 2010 et 2025, on prévoit un quintuplement de l’ampleur du numérique en termes d’équipements.</a:t>
            </a:r>
          </a:p>
          <a:p>
            <a:endParaRPr lang="fr-FR" sz="1800" b="0" i="0" u="none" strike="noStrike" baseline="0" dirty="0">
              <a:solidFill>
                <a:srgbClr val="000000"/>
              </a:solidFill>
              <a:latin typeface="Calibri" panose="020F0502020204030204" pitchFamily="34" charset="0"/>
            </a:endParaRPr>
          </a:p>
          <a:p>
            <a:r>
              <a:rPr lang="fr-BE" sz="1800" b="1" i="0" u="none" strike="noStrike" baseline="0" dirty="0">
                <a:solidFill>
                  <a:srgbClr val="000000"/>
                </a:solidFill>
                <a:latin typeface="Calibri" panose="020F0502020204030204" pitchFamily="34" charset="0"/>
              </a:rPr>
              <a:t>Dans les 4%, </a:t>
            </a:r>
            <a:endParaRPr lang="fr-BE" sz="1800" b="0" i="0" u="none" strike="noStrike" baseline="0" dirty="0">
              <a:solidFill>
                <a:srgbClr val="000000"/>
              </a:solidFill>
              <a:latin typeface="Calibri" panose="020F0502020204030204" pitchFamily="34" charset="0"/>
            </a:endParaRPr>
          </a:p>
          <a:p>
            <a:r>
              <a:rPr lang="fr-FR" sz="1800" b="1" i="0" u="none" strike="noStrike" baseline="0" dirty="0">
                <a:solidFill>
                  <a:srgbClr val="000000"/>
                </a:solidFill>
                <a:latin typeface="Calibri" panose="020F0502020204030204" pitchFamily="34" charset="0"/>
              </a:rPr>
              <a:t>63 % sont dues aux équipements </a:t>
            </a:r>
            <a:endParaRPr lang="fr-FR" sz="1800" b="0" i="0" u="none" strike="noStrike" baseline="0" dirty="0">
              <a:solidFill>
                <a:srgbClr val="000000"/>
              </a:solidFill>
              <a:latin typeface="Calibri" panose="020F0502020204030204" pitchFamily="34" charset="0"/>
            </a:endParaRPr>
          </a:p>
          <a:p>
            <a:r>
              <a:rPr lang="fr-FR" sz="1800" b="1" i="0" u="none" strike="noStrike" baseline="0" dirty="0">
                <a:solidFill>
                  <a:srgbClr val="000000"/>
                </a:solidFill>
                <a:latin typeface="Calibri" panose="020F0502020204030204" pitchFamily="34" charset="0"/>
              </a:rPr>
              <a:t>37 % sont dues aux DATA centers et aux infrastructures réseau </a:t>
            </a:r>
            <a:endParaRPr lang="fr-FR" sz="1800" b="0" i="0" u="none" strike="noStrike" baseline="0" dirty="0">
              <a:solidFill>
                <a:srgbClr val="000000"/>
              </a:solidFill>
              <a:latin typeface="Calibri" panose="020F0502020204030204" pitchFamily="34" charset="0"/>
            </a:endParaRPr>
          </a:p>
          <a:p>
            <a:r>
              <a:rPr lang="fr-FR" sz="1800" b="0" i="0" u="none" strike="noStrike" baseline="0" dirty="0">
                <a:solidFill>
                  <a:srgbClr val="000000"/>
                </a:solidFill>
                <a:latin typeface="Calibri" panose="020F0502020204030204" pitchFamily="34" charset="0"/>
              </a:rPr>
              <a:t>Dans les 63%, on prend en compte - la </a:t>
            </a:r>
            <a:r>
              <a:rPr lang="fr-FR" sz="1800" b="1" i="0" u="none" strike="noStrike" baseline="0" dirty="0">
                <a:solidFill>
                  <a:srgbClr val="000000"/>
                </a:solidFill>
                <a:latin typeface="Calibri" panose="020F0502020204030204" pitchFamily="34" charset="0"/>
              </a:rPr>
              <a:t>production </a:t>
            </a:r>
            <a:r>
              <a:rPr lang="fr-FR" sz="1800" b="0" i="0" u="none" strike="noStrike" baseline="0" dirty="0">
                <a:solidFill>
                  <a:srgbClr val="000000"/>
                </a:solidFill>
                <a:latin typeface="Calibri" panose="020F0502020204030204" pitchFamily="34" charset="0"/>
              </a:rPr>
              <a:t>où il faut utiliser des </a:t>
            </a:r>
            <a:r>
              <a:rPr lang="fr-FR" sz="1800" b="1" i="0" u="none" strike="noStrike" baseline="0" dirty="0">
                <a:solidFill>
                  <a:srgbClr val="000000"/>
                </a:solidFill>
                <a:latin typeface="Calibri" panose="020F0502020204030204" pitchFamily="34" charset="0"/>
              </a:rPr>
              <a:t>matériaux </a:t>
            </a:r>
            <a:r>
              <a:rPr lang="fr-FR" sz="1800" b="0" i="0" u="none" strike="noStrike" baseline="0" dirty="0">
                <a:solidFill>
                  <a:srgbClr val="000000"/>
                </a:solidFill>
                <a:latin typeface="Calibri" panose="020F0502020204030204" pitchFamily="34" charset="0"/>
              </a:rPr>
              <a:t>qui sont parfois </a:t>
            </a:r>
            <a:r>
              <a:rPr lang="fr-FR" sz="1800" b="1" i="0" u="none" strike="noStrike" baseline="0" dirty="0">
                <a:solidFill>
                  <a:srgbClr val="000000"/>
                </a:solidFill>
                <a:latin typeface="Calibri" panose="020F0502020204030204" pitchFamily="34" charset="0"/>
              </a:rPr>
              <a:t>rares </a:t>
            </a:r>
            <a:r>
              <a:rPr lang="fr-FR" sz="1800" b="0" i="0" u="none" strike="noStrike" baseline="0" dirty="0">
                <a:solidFill>
                  <a:srgbClr val="000000"/>
                </a:solidFill>
                <a:latin typeface="Calibri" panose="020F0502020204030204" pitchFamily="34" charset="0"/>
              </a:rPr>
              <a:t>avec des réserves limitées. Cela risque donc déjà de poser problème d’ici 10 à 15 ans car en les utilisant pour faire, par exemple, un smartphone, on ne les utilise pas pour faire des éoliennes ou des panneaux solaires. </a:t>
            </a:r>
          </a:p>
          <a:p>
            <a:r>
              <a:rPr lang="fr-FR" sz="1800" b="0" i="0" u="none" strike="noStrike" baseline="0" dirty="0">
                <a:solidFill>
                  <a:srgbClr val="000000"/>
                </a:solidFill>
                <a:latin typeface="Calibri" panose="020F0502020204030204" pitchFamily="34" charset="0"/>
              </a:rPr>
              <a:t>De plus, ces matériaux sont rarement recyclables ou alors avec des processus compliqués et couteux. On compte seulement 20% des appareils comme étant recyclés. 	</a:t>
            </a:r>
          </a:p>
          <a:p>
            <a:endParaRPr lang="fr-BE" dirty="0"/>
          </a:p>
          <a:p>
            <a:r>
              <a:rPr lang="fr-FR" sz="1800" b="0" i="0" u="none" strike="noStrike" baseline="0" dirty="0">
                <a:solidFill>
                  <a:srgbClr val="000000"/>
                </a:solidFill>
                <a:latin typeface="Calibri" panose="020F0502020204030204" pitchFamily="34" charset="0"/>
              </a:rPr>
              <a:t>Dans les 37%, on trouve les data centers qui sont des centres physiques ou non, de </a:t>
            </a:r>
            <a:r>
              <a:rPr lang="fr-FR" sz="1800" b="1" i="0" u="none" strike="noStrike" baseline="0" dirty="0">
                <a:solidFill>
                  <a:srgbClr val="000000"/>
                </a:solidFill>
                <a:latin typeface="Calibri" panose="020F0502020204030204" pitchFamily="34" charset="0"/>
              </a:rPr>
              <a:t>stockage de nos données </a:t>
            </a:r>
            <a:r>
              <a:rPr lang="fr-FR" sz="1800" b="0" i="0" u="none" strike="noStrike" baseline="0" dirty="0">
                <a:solidFill>
                  <a:srgbClr val="000000"/>
                </a:solidFill>
                <a:latin typeface="Calibri" panose="020F0502020204030204" pitchFamily="34" charset="0"/>
              </a:rPr>
              <a:t>qui peuvent être liées à nos recherches internet ou ce qu’on met sur le Cloud. </a:t>
            </a:r>
          </a:p>
          <a:p>
            <a:r>
              <a:rPr lang="fr-FR" sz="1800" b="0" i="0" u="none" strike="noStrike" baseline="0" dirty="0">
                <a:solidFill>
                  <a:srgbClr val="000000"/>
                </a:solidFill>
                <a:latin typeface="Calibri" panose="020F0502020204030204" pitchFamily="34" charset="0"/>
              </a:rPr>
              <a:t>En quelques chiffres, 40% de leur consommation d’énergie est directement dédiée à la climatisation des centres de données. 	</a:t>
            </a:r>
          </a:p>
          <a:p>
            <a:endParaRPr lang="fr-BE" dirty="0"/>
          </a:p>
        </p:txBody>
      </p:sp>
      <p:sp>
        <p:nvSpPr>
          <p:cNvPr id="4" name="Espace réservé du numéro de diapositive 3"/>
          <p:cNvSpPr>
            <a:spLocks noGrp="1"/>
          </p:cNvSpPr>
          <p:nvPr>
            <p:ph type="sldNum" sz="quarter" idx="5"/>
          </p:nvPr>
        </p:nvSpPr>
        <p:spPr/>
        <p:txBody>
          <a:bodyPr/>
          <a:lstStyle/>
          <a:p>
            <a:fld id="{DCE594F6-66B6-471D-AC6B-23C17D153F68}" type="slidenum">
              <a:rPr lang="fr-BE" smtClean="0"/>
              <a:t>2</a:t>
            </a:fld>
            <a:endParaRPr lang="fr-BE"/>
          </a:p>
        </p:txBody>
      </p:sp>
    </p:spTree>
    <p:extLst>
      <p:ext uri="{BB962C8B-B14F-4D97-AF65-F5344CB8AC3E}">
        <p14:creationId xmlns:p14="http://schemas.microsoft.com/office/powerpoint/2010/main" val="2061468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b="0" i="0" u="none" strike="noStrike" baseline="0" dirty="0">
                <a:solidFill>
                  <a:srgbClr val="000000"/>
                </a:solidFill>
                <a:latin typeface="Calibri" panose="020F0502020204030204" pitchFamily="34" charset="0"/>
              </a:rPr>
              <a:t>La composition d’un smartphone ne compte pas moins de </a:t>
            </a:r>
            <a:r>
              <a:rPr lang="fr-FR" sz="1800" b="1" i="0" u="none" strike="noStrike" baseline="0" dirty="0">
                <a:solidFill>
                  <a:srgbClr val="000000"/>
                </a:solidFill>
                <a:latin typeface="Calibri" panose="020F0502020204030204" pitchFamily="34" charset="0"/>
              </a:rPr>
              <a:t>40 métaux </a:t>
            </a:r>
            <a:r>
              <a:rPr lang="fr-FR" sz="1800" b="0" i="0" u="none" strike="noStrike" baseline="0" dirty="0">
                <a:solidFill>
                  <a:srgbClr val="000000"/>
                </a:solidFill>
                <a:latin typeface="Calibri" panose="020F0502020204030204" pitchFamily="34" charset="0"/>
              </a:rPr>
              <a:t>dont certains pour quelques mg et d’autres en dizaine de grammes.</a:t>
            </a:r>
          </a:p>
          <a:p>
            <a:endParaRPr lang="fr-FR" sz="1800" b="0" i="0" u="none" strike="noStrike" baseline="0" dirty="0">
              <a:solidFill>
                <a:srgbClr val="000000"/>
              </a:solidFill>
              <a:latin typeface="Calibri" panose="020F0502020204030204" pitchFamily="34" charset="0"/>
            </a:endParaRPr>
          </a:p>
          <a:p>
            <a:r>
              <a:rPr lang="fr-FR" sz="1800" b="0" i="0" u="none" strike="noStrike" baseline="0" dirty="0">
                <a:solidFill>
                  <a:srgbClr val="000000"/>
                </a:solidFill>
                <a:latin typeface="Calibri" panose="020F0502020204030204" pitchFamily="34" charset="0"/>
              </a:rPr>
              <a:t>Parmi eux, nous avons le gallium et le géranium qui sont à moins d'1% recyclables. </a:t>
            </a:r>
          </a:p>
          <a:p>
            <a:r>
              <a:rPr lang="fr-FR" sz="1800" b="0" i="0" u="none" strike="noStrike" baseline="0" dirty="0">
                <a:solidFill>
                  <a:srgbClr val="000000"/>
                </a:solidFill>
                <a:latin typeface="Calibri" panose="020F0502020204030204" pitchFamily="34" charset="0"/>
              </a:rPr>
              <a:t>On arrive donc à une production engendrant des émissions 400 fois plus lourdes que lors de son utilisation. </a:t>
            </a:r>
          </a:p>
          <a:p>
            <a:endParaRPr lang="fr-FR" sz="1800" b="0" i="0" u="none" strike="noStrike" baseline="0" dirty="0">
              <a:solidFill>
                <a:srgbClr val="000000"/>
              </a:solidFill>
              <a:latin typeface="Calibri" panose="020F0502020204030204" pitchFamily="34" charset="0"/>
            </a:endParaRPr>
          </a:p>
          <a:p>
            <a:r>
              <a:rPr lang="fr-FR" sz="1800" b="0" i="0" u="none" strike="noStrike" baseline="0" dirty="0">
                <a:solidFill>
                  <a:srgbClr val="000000"/>
                </a:solidFill>
                <a:latin typeface="Calibri" panose="020F0502020204030204" pitchFamily="34" charset="0"/>
              </a:rPr>
              <a:t>Prenons l’</a:t>
            </a:r>
            <a:r>
              <a:rPr lang="fr-FR" sz="1800" b="1" i="0" u="none" strike="noStrike" baseline="0" dirty="0">
                <a:solidFill>
                  <a:srgbClr val="000000"/>
                </a:solidFill>
                <a:latin typeface="Calibri" panose="020F0502020204030204" pitchFamily="34" charset="0"/>
              </a:rPr>
              <a:t>exemple d’un </a:t>
            </a:r>
            <a:r>
              <a:rPr lang="fr-FR" sz="1800" b="1" i="0" u="none" strike="noStrike" baseline="0" dirty="0" err="1">
                <a:solidFill>
                  <a:srgbClr val="000000"/>
                </a:solidFill>
                <a:latin typeface="Calibri" panose="020F0502020204030204" pitchFamily="34" charset="0"/>
              </a:rPr>
              <a:t>IPhone</a:t>
            </a:r>
            <a:r>
              <a:rPr lang="fr-FR" sz="1800" b="1" i="0" u="none" strike="noStrike" baseline="0" dirty="0">
                <a:solidFill>
                  <a:srgbClr val="000000"/>
                </a:solidFill>
                <a:latin typeface="Calibri" panose="020F0502020204030204" pitchFamily="34" charset="0"/>
              </a:rPr>
              <a:t> 11</a:t>
            </a:r>
            <a:r>
              <a:rPr lang="fr-FR" sz="1800" b="0" i="0" u="none" strike="noStrike" baseline="0" dirty="0">
                <a:solidFill>
                  <a:srgbClr val="000000"/>
                </a:solidFill>
                <a:latin typeface="Calibri" panose="020F0502020204030204" pitchFamily="34" charset="0"/>
              </a:rPr>
              <a:t>. Sur les 3 ans de vie, on arrive à 72kg de </a:t>
            </a:r>
            <a:r>
              <a:rPr lang="fr-FR" sz="1800" b="0" i="0" u="none" strike="noStrike" baseline="0" dirty="0" err="1">
                <a:solidFill>
                  <a:srgbClr val="000000"/>
                </a:solidFill>
                <a:latin typeface="Calibri" panose="020F0502020204030204" pitchFamily="34" charset="0"/>
              </a:rPr>
              <a:t>gazs</a:t>
            </a:r>
            <a:r>
              <a:rPr lang="fr-FR" sz="1800" b="0" i="0" u="none" strike="noStrike" baseline="0" dirty="0">
                <a:solidFill>
                  <a:srgbClr val="000000"/>
                </a:solidFill>
                <a:latin typeface="Calibri" panose="020F0502020204030204" pitchFamily="34" charset="0"/>
              </a:rPr>
              <a:t> à effet de serre dont 79% sont émis lors de la production. Si certains d’entre vous en ont un, vous avez donc environ déjà émis 57kg de GES lors de l’achat. Une fois hors d’usage, seuls 17 des 60 matières premières sont recyclables mais ne sont pas toujours recyclées. </a:t>
            </a:r>
          </a:p>
          <a:p>
            <a:endParaRPr lang="fr-FR" sz="1800" b="0" i="0" u="none" strike="noStrike" baseline="0" dirty="0">
              <a:solidFill>
                <a:srgbClr val="000000"/>
              </a:solidFill>
              <a:latin typeface="Calibri" panose="020F0502020204030204" pitchFamily="34" charset="0"/>
            </a:endParaRPr>
          </a:p>
          <a:p>
            <a:r>
              <a:rPr lang="fr-FR" sz="1800" b="0" i="0" u="none" strike="noStrike" baseline="0" dirty="0">
                <a:solidFill>
                  <a:srgbClr val="000000"/>
                </a:solidFill>
                <a:latin typeface="Calibri" panose="020F0502020204030204" pitchFamily="34" charset="0"/>
              </a:rPr>
              <a:t>On peut faire pareil pour un </a:t>
            </a:r>
            <a:r>
              <a:rPr lang="fr-FR" sz="1800" b="1" i="0" u="none" strike="noStrike" baseline="0" dirty="0">
                <a:solidFill>
                  <a:srgbClr val="000000"/>
                </a:solidFill>
                <a:latin typeface="Calibri" panose="020F0502020204030204" pitchFamily="34" charset="0"/>
              </a:rPr>
              <a:t>ordinateur</a:t>
            </a:r>
            <a:r>
              <a:rPr lang="fr-FR" sz="1800" b="0" i="0" u="none" strike="noStrike" baseline="0" dirty="0">
                <a:solidFill>
                  <a:srgbClr val="000000"/>
                </a:solidFill>
                <a:latin typeface="Calibri" panose="020F0502020204030204" pitchFamily="34" charset="0"/>
              </a:rPr>
              <a:t>. Un </a:t>
            </a:r>
            <a:r>
              <a:rPr lang="fr-FR" sz="1800" b="1" i="0" u="none" strike="noStrike" baseline="0" dirty="0">
                <a:solidFill>
                  <a:srgbClr val="000000"/>
                </a:solidFill>
                <a:latin typeface="Calibri" panose="020F0502020204030204" pitchFamily="34" charset="0"/>
              </a:rPr>
              <a:t>ordinateur de 2kg, a besoin de 600kg de matières premières</a:t>
            </a:r>
            <a:r>
              <a:rPr lang="fr-FR" sz="1800" b="0" i="0" u="none" strike="noStrike" baseline="0" dirty="0">
                <a:solidFill>
                  <a:srgbClr val="000000"/>
                </a:solidFill>
                <a:latin typeface="Calibri" panose="020F0502020204030204" pitchFamily="34" charset="0"/>
              </a:rPr>
              <a:t> pour sa production et aura émis 156kg de CO2 de sa production à sa fin de vie.</a:t>
            </a:r>
          </a:p>
          <a:p>
            <a:endParaRPr lang="fr-FR" sz="1800" b="0" i="0" u="none" strike="noStrike" baseline="0" dirty="0">
              <a:solidFill>
                <a:srgbClr val="000000"/>
              </a:solidFill>
              <a:latin typeface="Calibri" panose="020F0502020204030204" pitchFamily="34" charset="0"/>
            </a:endParaRPr>
          </a:p>
          <a:p>
            <a:r>
              <a:rPr lang="fr-FR" sz="1800" b="0" i="0" u="none" strike="noStrike" baseline="0" dirty="0">
                <a:solidFill>
                  <a:srgbClr val="000000"/>
                </a:solidFill>
                <a:latin typeface="Calibri" panose="020F0502020204030204" pitchFamily="34" charset="0"/>
              </a:rPr>
              <a:t>Il faut donc </a:t>
            </a:r>
            <a:r>
              <a:rPr lang="fr-FR" sz="1800" b="1" i="0" u="none" strike="noStrike" baseline="0" dirty="0">
                <a:solidFill>
                  <a:srgbClr val="000000"/>
                </a:solidFill>
                <a:latin typeface="Calibri" panose="020F0502020204030204" pitchFamily="34" charset="0"/>
              </a:rPr>
              <a:t>50 à 350 fois le poids </a:t>
            </a:r>
            <a:r>
              <a:rPr lang="fr-FR" sz="1800" b="0" i="0" u="none" strike="noStrike" baseline="0" dirty="0">
                <a:solidFill>
                  <a:srgbClr val="000000"/>
                </a:solidFill>
                <a:latin typeface="Calibri" panose="020F0502020204030204" pitchFamily="34" charset="0"/>
              </a:rPr>
              <a:t>en matières premières pour produire des appareils électroniques à forte composante électronique. C’est le cas des box internet et des ordinateurs.</a:t>
            </a:r>
          </a:p>
          <a:p>
            <a:endParaRPr lang="fr-BE" dirty="0"/>
          </a:p>
        </p:txBody>
      </p:sp>
      <p:sp>
        <p:nvSpPr>
          <p:cNvPr id="4" name="Espace réservé du numéro de diapositive 3"/>
          <p:cNvSpPr>
            <a:spLocks noGrp="1"/>
          </p:cNvSpPr>
          <p:nvPr>
            <p:ph type="sldNum" sz="quarter" idx="5"/>
          </p:nvPr>
        </p:nvSpPr>
        <p:spPr/>
        <p:txBody>
          <a:bodyPr/>
          <a:lstStyle/>
          <a:p>
            <a:fld id="{DCE594F6-66B6-471D-AC6B-23C17D153F68}" type="slidenum">
              <a:rPr lang="fr-BE" smtClean="0"/>
              <a:t>3</a:t>
            </a:fld>
            <a:endParaRPr lang="fr-BE"/>
          </a:p>
        </p:txBody>
      </p:sp>
    </p:spTree>
    <p:extLst>
      <p:ext uri="{BB962C8B-B14F-4D97-AF65-F5344CB8AC3E}">
        <p14:creationId xmlns:p14="http://schemas.microsoft.com/office/powerpoint/2010/main" val="454319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b="0" i="0" u="none" strike="noStrike" baseline="0" dirty="0">
                <a:solidFill>
                  <a:srgbClr val="000000"/>
                </a:solidFill>
                <a:latin typeface="Calibri" panose="020F0502020204030204" pitchFamily="34" charset="0"/>
              </a:rPr>
              <a:t>Qui dit ordinateur, dit </a:t>
            </a:r>
            <a:r>
              <a:rPr lang="fr-FR" sz="1800" b="1" i="0" u="none" strike="noStrike" baseline="0" dirty="0">
                <a:solidFill>
                  <a:srgbClr val="000000"/>
                </a:solidFill>
                <a:latin typeface="Calibri" panose="020F0502020204030204" pitchFamily="34" charset="0"/>
              </a:rPr>
              <a:t>Internet</a:t>
            </a:r>
            <a:r>
              <a:rPr lang="fr-FR" sz="1800" b="0" i="0" u="none" strike="noStrike" baseline="0" dirty="0">
                <a:solidFill>
                  <a:srgbClr val="000000"/>
                </a:solidFill>
                <a:latin typeface="Calibri" panose="020F0502020204030204" pitchFamily="34" charset="0"/>
              </a:rPr>
              <a:t>. C’est l'autre partie des 37% de l’empreinte numérique.</a:t>
            </a:r>
          </a:p>
          <a:p>
            <a:endParaRPr lang="fr-FR" sz="1800" b="0" i="0" u="none" strike="noStrike" baseline="0" dirty="0">
              <a:solidFill>
                <a:srgbClr val="000000"/>
              </a:solidFill>
              <a:latin typeface="Calibri" panose="020F0502020204030204" pitchFamily="34" charset="0"/>
            </a:endParaRPr>
          </a:p>
          <a:p>
            <a:r>
              <a:rPr lang="fr-FR" sz="1800" b="0" i="0" u="none" strike="noStrike" baseline="0" dirty="0">
                <a:solidFill>
                  <a:srgbClr val="000000"/>
                </a:solidFill>
                <a:latin typeface="Calibri" panose="020F0502020204030204" pitchFamily="34" charset="0"/>
              </a:rPr>
              <a:t>Ce qui est le plus courant, ce sont </a:t>
            </a:r>
            <a:r>
              <a:rPr lang="fr-FR" sz="1800" b="1" i="0" u="none" strike="noStrike" baseline="0" dirty="0">
                <a:solidFill>
                  <a:srgbClr val="000000"/>
                </a:solidFill>
                <a:latin typeface="Calibri" panose="020F0502020204030204" pitchFamily="34" charset="0"/>
              </a:rPr>
              <a:t>les recherches internet et les mails. </a:t>
            </a:r>
          </a:p>
          <a:p>
            <a:endParaRPr lang="fr-FR" sz="1800" b="1" i="0" u="none" strike="noStrike" baseline="0" dirty="0">
              <a:solidFill>
                <a:srgbClr val="000000"/>
              </a:solidFill>
              <a:latin typeface="Calibri" panose="020F0502020204030204" pitchFamily="34" charset="0"/>
            </a:endParaRPr>
          </a:p>
          <a:p>
            <a:r>
              <a:rPr lang="fr-FR" sz="1800" b="1" i="0" u="none" strike="noStrike" baseline="0" dirty="0">
                <a:solidFill>
                  <a:srgbClr val="000000"/>
                </a:solidFill>
                <a:latin typeface="Calibri" panose="020F0502020204030204" pitchFamily="34" charset="0"/>
              </a:rPr>
              <a:t>Les mails </a:t>
            </a:r>
            <a:r>
              <a:rPr lang="fr-FR" sz="1800" b="0" i="0" u="none" strike="noStrike" baseline="0" dirty="0">
                <a:solidFill>
                  <a:srgbClr val="000000"/>
                </a:solidFill>
                <a:latin typeface="Calibri" panose="020F0502020204030204" pitchFamily="34" charset="0"/>
              </a:rPr>
              <a:t>vont parcourir jusqu’à 15.000km. Prenons l’exemple d’un mail avec pièce jointe : une fois envoyé, il atteint le data center de notre fournisseur d’accès où il va être traité, stocké et retransmit au réseau. Le mail est ensuite réceptionné par le data center du fournisseur de notre CORRESPONDANT où il est de nouveau, traité, stocké puis retransmis au réseau. C’est à ce moment que le destinataire reçoit le mail. </a:t>
            </a:r>
          </a:p>
          <a:p>
            <a:endParaRPr lang="fr-FR" sz="1800" b="0" i="0" u="none" strike="noStrike" baseline="0" dirty="0">
              <a:solidFill>
                <a:srgbClr val="000000"/>
              </a:solidFill>
              <a:latin typeface="Calibri" panose="020F0502020204030204" pitchFamily="34" charset="0"/>
            </a:endParaRPr>
          </a:p>
          <a:p>
            <a:r>
              <a:rPr lang="fr-FR" sz="1800" b="0" i="0" u="none" strike="noStrike" baseline="0" dirty="0">
                <a:solidFill>
                  <a:srgbClr val="000000"/>
                </a:solidFill>
                <a:latin typeface="Calibri" panose="020F0502020204030204" pitchFamily="34" charset="0"/>
              </a:rPr>
              <a:t>Parmi toutes ces </a:t>
            </a:r>
            <a:r>
              <a:rPr lang="fr-FR" sz="1800" b="1" i="0" u="none" strike="noStrike" baseline="0" dirty="0">
                <a:solidFill>
                  <a:srgbClr val="000000"/>
                </a:solidFill>
                <a:latin typeface="Calibri" panose="020F0502020204030204" pitchFamily="34" charset="0"/>
              </a:rPr>
              <a:t>flux de données </a:t>
            </a:r>
            <a:r>
              <a:rPr lang="fr-FR" sz="1800" b="0" i="0" u="none" strike="noStrike" baseline="0" dirty="0">
                <a:solidFill>
                  <a:srgbClr val="000000"/>
                </a:solidFill>
                <a:latin typeface="Calibri" panose="020F0502020204030204" pitchFamily="34" charset="0"/>
              </a:rPr>
              <a:t>sur internet, </a:t>
            </a:r>
            <a:r>
              <a:rPr lang="fr-FR" sz="1800" b="1" i="0" u="none" strike="noStrike" baseline="0" dirty="0">
                <a:solidFill>
                  <a:srgbClr val="000000"/>
                </a:solidFill>
                <a:latin typeface="Calibri" panose="020F0502020204030204" pitchFamily="34" charset="0"/>
              </a:rPr>
              <a:t>80%</a:t>
            </a:r>
            <a:r>
              <a:rPr lang="fr-FR" sz="1800" b="0" i="0" u="none" strike="noStrike" baseline="0" dirty="0">
                <a:solidFill>
                  <a:srgbClr val="000000"/>
                </a:solidFill>
                <a:latin typeface="Calibri" panose="020F0502020204030204" pitchFamily="34" charset="0"/>
              </a:rPr>
              <a:t> est occupé par les </a:t>
            </a:r>
            <a:r>
              <a:rPr lang="fr-FR" sz="1800" b="1" i="0" u="none" strike="noStrike" baseline="0" dirty="0">
                <a:solidFill>
                  <a:srgbClr val="000000"/>
                </a:solidFill>
                <a:latin typeface="Calibri" panose="020F0502020204030204" pitchFamily="34" charset="0"/>
              </a:rPr>
              <a:t>vidéos</a:t>
            </a:r>
            <a:r>
              <a:rPr lang="fr-FR" sz="1800" b="0" i="0" u="none" strike="noStrike" baseline="0" dirty="0">
                <a:solidFill>
                  <a:srgbClr val="000000"/>
                </a:solidFill>
                <a:latin typeface="Calibri" panose="020F0502020204030204" pitchFamily="34" charset="0"/>
              </a:rPr>
              <a:t>. Cela concerne les vidéos en ligne donc le streaming, les sites comme YouTube, les sites pornographiques etc. Souvent, c’est cet aspect du numérique qui est inconnu en termes d’impact. Les vidéos en ligne occupent 60% des impacts des vidéos en général, ce qui fait un total de 305 millions de tonnes de CO2, rien qu’en 2018 ! </a:t>
            </a:r>
          </a:p>
          <a:p>
            <a:endParaRPr lang="fr-FR" sz="1800" b="0" i="0" u="none" strike="noStrike" baseline="0" dirty="0">
              <a:solidFill>
                <a:srgbClr val="000000"/>
              </a:solidFill>
              <a:latin typeface="Calibri" panose="020F0502020204030204" pitchFamily="34" charset="0"/>
            </a:endParaRPr>
          </a:p>
          <a:p>
            <a:r>
              <a:rPr lang="fr-FR" sz="1800" b="0" i="0" u="none" strike="noStrike" baseline="0" dirty="0">
                <a:solidFill>
                  <a:srgbClr val="000000"/>
                </a:solidFill>
                <a:latin typeface="Calibri" panose="020F0502020204030204" pitchFamily="34" charset="0"/>
              </a:rPr>
              <a:t>À titre d’exemple, 10h de film en haute définition c’est plus de données que tous les articles anglais de Wikipédia. Autrement dit, </a:t>
            </a:r>
            <a:r>
              <a:rPr lang="fr-FR" sz="1800" b="1" i="0" u="none" strike="noStrike" baseline="0" dirty="0">
                <a:solidFill>
                  <a:srgbClr val="000000"/>
                </a:solidFill>
                <a:latin typeface="Calibri" panose="020F0502020204030204" pitchFamily="34" charset="0"/>
              </a:rPr>
              <a:t>regarder une vidéo en 4K, c’est consommer 7x plus de données qu’en résolution standard</a:t>
            </a:r>
            <a:r>
              <a:rPr lang="fr-FR" sz="1800" b="0" i="0" u="none" strike="noStrike" baseline="0" dirty="0">
                <a:solidFill>
                  <a:srgbClr val="000000"/>
                </a:solidFill>
                <a:latin typeface="Calibri" panose="020F0502020204030204" pitchFamily="34" charset="0"/>
              </a:rPr>
              <a:t>.</a:t>
            </a:r>
          </a:p>
          <a:p>
            <a:endParaRPr lang="fr-BE" dirty="0"/>
          </a:p>
        </p:txBody>
      </p:sp>
      <p:sp>
        <p:nvSpPr>
          <p:cNvPr id="4" name="Espace réservé du numéro de diapositive 3"/>
          <p:cNvSpPr>
            <a:spLocks noGrp="1"/>
          </p:cNvSpPr>
          <p:nvPr>
            <p:ph type="sldNum" sz="quarter" idx="5"/>
          </p:nvPr>
        </p:nvSpPr>
        <p:spPr/>
        <p:txBody>
          <a:bodyPr/>
          <a:lstStyle/>
          <a:p>
            <a:fld id="{DCE594F6-66B6-471D-AC6B-23C17D153F68}" type="slidenum">
              <a:rPr lang="fr-BE" smtClean="0"/>
              <a:t>4</a:t>
            </a:fld>
            <a:endParaRPr lang="fr-BE"/>
          </a:p>
        </p:txBody>
      </p:sp>
    </p:spTree>
    <p:extLst>
      <p:ext uri="{BB962C8B-B14F-4D97-AF65-F5344CB8AC3E}">
        <p14:creationId xmlns:p14="http://schemas.microsoft.com/office/powerpoint/2010/main" val="3182681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b="0" i="0" u="none" strike="noStrike" baseline="0" dirty="0">
                <a:solidFill>
                  <a:srgbClr val="000000"/>
                </a:solidFill>
                <a:latin typeface="Calibri" panose="020F0502020204030204" pitchFamily="34" charset="0"/>
              </a:rPr>
              <a:t>Dès la fabrication cette industrie a des </a:t>
            </a:r>
            <a:r>
              <a:rPr lang="fr-FR" sz="1800" b="1" i="0" u="none" strike="noStrike" baseline="0" dirty="0">
                <a:solidFill>
                  <a:srgbClr val="000000"/>
                </a:solidFill>
                <a:latin typeface="Calibri" panose="020F0502020204030204" pitchFamily="34" charset="0"/>
              </a:rPr>
              <a:t>conséquences sociales désastreuses.</a:t>
            </a:r>
          </a:p>
          <a:p>
            <a:r>
              <a:rPr lang="fr-FR" sz="1800" b="1" i="0" u="none" strike="noStrike" baseline="0" dirty="0">
                <a:solidFill>
                  <a:srgbClr val="000000"/>
                </a:solidFill>
                <a:latin typeface="Calibri" panose="020F0502020204030204" pitchFamily="34" charset="0"/>
              </a:rPr>
              <a:t> </a:t>
            </a:r>
            <a:endParaRPr lang="fr-FR" sz="1800" b="0" i="0" u="none" strike="noStrike" baseline="0" dirty="0">
              <a:solidFill>
                <a:srgbClr val="000000"/>
              </a:solidFill>
              <a:latin typeface="Calibri" panose="020F0502020204030204" pitchFamily="34" charset="0"/>
            </a:endParaRPr>
          </a:p>
          <a:p>
            <a:r>
              <a:rPr lang="fr-FR" sz="1800" b="0" i="0" u="none" strike="noStrike" baseline="0" dirty="0">
                <a:solidFill>
                  <a:srgbClr val="000000"/>
                </a:solidFill>
                <a:latin typeface="Calibri" panose="020F0502020204030204" pitchFamily="34" charset="0"/>
              </a:rPr>
              <a:t>Dès l’extraction des matières premières, les conditions de travail sont mauvaises dans les mines en Afrique et en Chine. Par exemple dans les mines, il n’y a pas de masques, pas de gants, etc. Cela entraine des dizaines de morts par an.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i="0" u="none" strike="noStrike" baseline="0" dirty="0">
                <a:solidFill>
                  <a:srgbClr val="000000"/>
                </a:solidFill>
                <a:latin typeface="Calibri" panose="020F0502020204030204" pitchFamily="34" charset="0"/>
              </a:rPr>
              <a:t>Ces travailleurs travaillent également jusqu’à </a:t>
            </a:r>
            <a:r>
              <a:rPr lang="fr-FR" sz="1800" b="1" i="0" u="none" strike="noStrike" baseline="0" dirty="0">
                <a:solidFill>
                  <a:srgbClr val="000000"/>
                </a:solidFill>
                <a:latin typeface="Calibri" panose="020F0502020204030204" pitchFamily="34" charset="0"/>
              </a:rPr>
              <a:t>12h par jour </a:t>
            </a:r>
            <a:r>
              <a:rPr lang="fr-FR" sz="1800" b="0" i="0" u="none" strike="noStrike" baseline="0" dirty="0">
                <a:solidFill>
                  <a:srgbClr val="000000"/>
                </a:solidFill>
                <a:latin typeface="Calibri" panose="020F0502020204030204" pitchFamily="34" charset="0"/>
              </a:rPr>
              <a:t>et parmi eux se trouvent encore des </a:t>
            </a:r>
            <a:r>
              <a:rPr lang="fr-FR" sz="1800" b="1" i="0" u="none" strike="noStrike" baseline="0" dirty="0">
                <a:solidFill>
                  <a:srgbClr val="000000"/>
                </a:solidFill>
                <a:latin typeface="Calibri" panose="020F0502020204030204" pitchFamily="34" charset="0"/>
              </a:rPr>
              <a:t>enfants.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1" i="0" u="none" strike="noStrike" baseline="0" dirty="0">
              <a:solidFill>
                <a:srgbClr val="000000"/>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i="0" u="none" strike="noStrike" baseline="0" dirty="0">
                <a:solidFill>
                  <a:srgbClr val="000000"/>
                </a:solidFill>
                <a:latin typeface="Calibri" panose="020F0502020204030204" pitchFamily="34" charset="0"/>
              </a:rPr>
              <a:t>L’extraction engendre également une </a:t>
            </a:r>
            <a:r>
              <a:rPr lang="fr-FR" sz="1800" b="1" i="0" u="none" strike="noStrike" baseline="0" dirty="0">
                <a:solidFill>
                  <a:srgbClr val="000000"/>
                </a:solidFill>
                <a:latin typeface="Calibri" panose="020F0502020204030204" pitchFamily="34" charset="0"/>
              </a:rPr>
              <a:t>pollution des sols</a:t>
            </a:r>
            <a:r>
              <a:rPr lang="fr-FR" sz="1800" b="0" i="0" u="none" strike="noStrike" baseline="0" dirty="0">
                <a:solidFill>
                  <a:srgbClr val="000000"/>
                </a:solidFill>
                <a:latin typeface="Calibri" panose="020F0502020204030204" pitchFamily="34" charset="0"/>
              </a:rPr>
              <a:t> qui affectent la santé des habitants, notamment par des maladies respiratoires et des cancers. Cela rend les </a:t>
            </a:r>
            <a:r>
              <a:rPr lang="fr-FR" sz="1800" b="1" i="0" u="none" strike="noStrike" baseline="0" dirty="0">
                <a:solidFill>
                  <a:srgbClr val="000000"/>
                </a:solidFill>
                <a:latin typeface="Calibri" panose="020F0502020204030204" pitchFamily="34" charset="0"/>
              </a:rPr>
              <a:t>eaux inutilisables </a:t>
            </a:r>
            <a:r>
              <a:rPr lang="fr-FR" sz="1800" b="0" i="0" u="none" strike="noStrike" baseline="0" dirty="0">
                <a:solidFill>
                  <a:srgbClr val="000000"/>
                </a:solidFill>
                <a:latin typeface="Calibri" panose="020F0502020204030204" pitchFamily="34" charset="0"/>
              </a:rPr>
              <a:t>obligeant les populations à se déplacer.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i="0" u="none" strike="noStrike" baseline="0" dirty="0">
              <a:solidFill>
                <a:srgbClr val="000000"/>
              </a:solidFill>
              <a:latin typeface="Calibri" panose="020F0502020204030204" pitchFamily="34" charset="0"/>
            </a:endParaRPr>
          </a:p>
          <a:p>
            <a:r>
              <a:rPr lang="fr-FR" sz="1800" b="0" i="0" u="none" strike="noStrike" baseline="0" dirty="0">
                <a:solidFill>
                  <a:srgbClr val="000000"/>
                </a:solidFill>
                <a:latin typeface="Calibri" panose="020F0502020204030204" pitchFamily="34" charset="0"/>
              </a:rPr>
              <a:t>Les autres impacts sociaux sont relatifs à </a:t>
            </a:r>
            <a:r>
              <a:rPr lang="fr-FR" sz="1800" b="1" i="0" u="none" strike="noStrike" baseline="0" dirty="0">
                <a:solidFill>
                  <a:srgbClr val="000000"/>
                </a:solidFill>
                <a:latin typeface="Calibri" panose="020F0502020204030204" pitchFamily="34" charset="0"/>
              </a:rPr>
              <a:t>l’utilisation de nos appareils</a:t>
            </a:r>
            <a:r>
              <a:rPr lang="fr-FR" sz="1800" b="0" i="0" u="none" strike="noStrike" baseline="0" dirty="0">
                <a:solidFill>
                  <a:srgbClr val="000000"/>
                </a:solidFill>
                <a:latin typeface="Calibri" panose="020F0502020204030204" pitchFamily="34" charset="0"/>
              </a:rPr>
              <a:t>. En effet, on appelle “fracture numérique”, la difficulté d’avoir accès à l’outil numérique ce qui isole les personnes concernées de la société.</a:t>
            </a:r>
          </a:p>
          <a:p>
            <a:endParaRPr lang="fr-FR" sz="1800" b="0" i="0" u="none" strike="noStrike" baseline="0" dirty="0">
              <a:solidFill>
                <a:srgbClr val="000000"/>
              </a:solidFill>
              <a:latin typeface="Calibri" panose="020F0502020204030204" pitchFamily="34" charset="0"/>
            </a:endParaRPr>
          </a:p>
          <a:p>
            <a:r>
              <a:rPr lang="fr-FR" sz="1800" b="0" i="0" u="none" strike="noStrike" baseline="0" dirty="0">
                <a:solidFill>
                  <a:srgbClr val="000000"/>
                </a:solidFill>
                <a:latin typeface="Calibri" panose="020F0502020204030204" pitchFamily="34" charset="0"/>
              </a:rPr>
              <a:t>Mais aussi, avec les smartphones, on pense facilement au </a:t>
            </a:r>
            <a:r>
              <a:rPr lang="fr-FR" sz="1800" b="1" i="0" u="none" strike="noStrike" baseline="0" dirty="0">
                <a:solidFill>
                  <a:srgbClr val="000000"/>
                </a:solidFill>
                <a:latin typeface="Calibri" panose="020F0502020204030204" pitchFamily="34" charset="0"/>
              </a:rPr>
              <a:t>temps d’écran excessif. </a:t>
            </a:r>
            <a:r>
              <a:rPr lang="fr-FR" sz="1800" b="0" i="0" u="none" strike="noStrike" baseline="0" dirty="0">
                <a:solidFill>
                  <a:srgbClr val="000000"/>
                </a:solidFill>
                <a:latin typeface="Calibri" panose="020F0502020204030204" pitchFamily="34" charset="0"/>
              </a:rPr>
              <a:t>Aujourd’hui, la dépendance aux écrans est telle, qu’une rupture de disponibilité de cette haute technologie, ne serait-ce que pendant quelques années, aurait des répercussions considérables.</a:t>
            </a:r>
          </a:p>
          <a:p>
            <a:endParaRPr lang="fr-FR" sz="1800" b="0" i="0" u="none" strike="noStrike" baseline="0" dirty="0">
              <a:solidFill>
                <a:srgbClr val="000000"/>
              </a:solidFill>
              <a:latin typeface="Calibri" panose="020F0502020204030204" pitchFamily="34" charset="0"/>
            </a:endParaRPr>
          </a:p>
          <a:p>
            <a:r>
              <a:rPr lang="fr-FR" sz="1800" b="0" i="0" u="none" strike="noStrike" baseline="0" dirty="0">
                <a:solidFill>
                  <a:srgbClr val="000000"/>
                </a:solidFill>
                <a:latin typeface="Calibri" panose="020F0502020204030204" pitchFamily="34" charset="0"/>
              </a:rPr>
              <a:t>Les </a:t>
            </a:r>
            <a:r>
              <a:rPr lang="fr-FR" sz="1800" b="1" i="0" u="none" strike="noStrike" baseline="0" dirty="0">
                <a:solidFill>
                  <a:srgbClr val="000000"/>
                </a:solidFill>
                <a:latin typeface="Calibri" panose="020F0502020204030204" pitchFamily="34" charset="0"/>
              </a:rPr>
              <a:t>impacts sociaux sont donc tout aussi importants que les impacts environnementaux.</a:t>
            </a:r>
          </a:p>
          <a:p>
            <a:endParaRPr lang="fr-FR" sz="1800" b="0" i="0" u="none" strike="noStrike" baseline="0" dirty="0">
              <a:solidFill>
                <a:srgbClr val="000000"/>
              </a:solidFill>
              <a:latin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DCE594F6-66B6-471D-AC6B-23C17D153F68}" type="slidenum">
              <a:rPr lang="fr-BE" smtClean="0"/>
              <a:t>5</a:t>
            </a:fld>
            <a:endParaRPr lang="fr-BE"/>
          </a:p>
        </p:txBody>
      </p:sp>
    </p:spTree>
    <p:extLst>
      <p:ext uri="{BB962C8B-B14F-4D97-AF65-F5344CB8AC3E}">
        <p14:creationId xmlns:p14="http://schemas.microsoft.com/office/powerpoint/2010/main" val="2012414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b="0" i="0" u="none" strike="noStrike" baseline="0" dirty="0">
                <a:solidFill>
                  <a:srgbClr val="000000"/>
                </a:solidFill>
                <a:latin typeface="Calibri" panose="020F0502020204030204" pitchFamily="34" charset="0"/>
              </a:rPr>
              <a:t>Sur une note plus joyeuse, nous en arrivons donc, aux </a:t>
            </a:r>
            <a:r>
              <a:rPr lang="fr-FR" sz="1800" b="1" i="0" u="none" strike="noStrike" baseline="0" dirty="0">
                <a:solidFill>
                  <a:srgbClr val="000000"/>
                </a:solidFill>
                <a:latin typeface="Calibri" panose="020F0502020204030204" pitchFamily="34" charset="0"/>
              </a:rPr>
              <a:t>solutions </a:t>
            </a:r>
            <a:r>
              <a:rPr lang="fr-FR" sz="1800" b="0" i="0" u="none" strike="noStrike" baseline="0" dirty="0">
                <a:solidFill>
                  <a:srgbClr val="000000"/>
                </a:solidFill>
                <a:latin typeface="Calibri" panose="020F0502020204030204" pitchFamily="34" charset="0"/>
              </a:rPr>
              <a:t>pour diminuer nos émissions numériques. </a:t>
            </a:r>
          </a:p>
          <a:p>
            <a:endParaRPr lang="fr-FR" sz="1800" b="0" i="0" u="none" strike="noStrike" baseline="0" dirty="0">
              <a:solidFill>
                <a:srgbClr val="000000"/>
              </a:solidFill>
              <a:latin typeface="Calibri" panose="020F0502020204030204" pitchFamily="34" charset="0"/>
            </a:endParaRPr>
          </a:p>
          <a:p>
            <a:r>
              <a:rPr lang="fr-FR" sz="1800" b="0" i="0" u="none" strike="noStrike" baseline="0" dirty="0">
                <a:solidFill>
                  <a:srgbClr val="000000"/>
                </a:solidFill>
                <a:latin typeface="Calibri" panose="020F0502020204030204" pitchFamily="34" charset="0"/>
              </a:rPr>
              <a:t>Cette solution c’est la </a:t>
            </a:r>
            <a:r>
              <a:rPr lang="fr-FR" sz="1800" b="1" i="0" u="none" strike="noStrike" baseline="0" dirty="0">
                <a:solidFill>
                  <a:srgbClr val="000000"/>
                </a:solidFill>
                <a:latin typeface="Calibri" panose="020F0502020204030204" pitchFamily="34" charset="0"/>
              </a:rPr>
              <a:t>sobriété numérique</a:t>
            </a:r>
            <a:r>
              <a:rPr lang="fr-FR" sz="1800" b="0" i="0" u="none" strike="noStrike" baseline="0" dirty="0">
                <a:solidFill>
                  <a:srgbClr val="000000"/>
                </a:solidFill>
                <a:latin typeface="Calibri" panose="020F0502020204030204" pitchFamily="34" charset="0"/>
              </a:rPr>
              <a:t>. </a:t>
            </a:r>
          </a:p>
          <a:p>
            <a:r>
              <a:rPr lang="fr-FR" sz="1800" b="0" i="0" u="none" strike="noStrike" baseline="0" dirty="0">
                <a:solidFill>
                  <a:srgbClr val="000000"/>
                </a:solidFill>
                <a:latin typeface="Calibri" panose="020F0502020204030204" pitchFamily="34" charset="0"/>
              </a:rPr>
              <a:t>La sobriété numérique est une mesure consistant d’une part, à une </a:t>
            </a:r>
            <a:r>
              <a:rPr lang="fr-FR" sz="1800" b="1" i="0" u="none" strike="noStrike" baseline="0" dirty="0">
                <a:solidFill>
                  <a:srgbClr val="000000"/>
                </a:solidFill>
                <a:latin typeface="Calibri" panose="020F0502020204030204" pitchFamily="34" charset="0"/>
              </a:rPr>
              <a:t>écoconception</a:t>
            </a:r>
            <a:r>
              <a:rPr lang="fr-FR" sz="1800" b="0" i="0" u="none" strike="noStrike" baseline="0" dirty="0">
                <a:solidFill>
                  <a:srgbClr val="000000"/>
                </a:solidFill>
                <a:latin typeface="Calibri" panose="020F0502020204030204" pitchFamily="34" charset="0"/>
              </a:rPr>
              <a:t> des infrastructures et appareils, et d’autre part, </a:t>
            </a:r>
            <a:r>
              <a:rPr lang="fr-FR" sz="1800" b="1" i="0" u="none" strike="noStrike" baseline="0" dirty="0">
                <a:solidFill>
                  <a:srgbClr val="000000"/>
                </a:solidFill>
                <a:latin typeface="Calibri" panose="020F0502020204030204" pitchFamily="34" charset="0"/>
              </a:rPr>
              <a:t>l’adoption d’habitudes de consommation </a:t>
            </a:r>
            <a:r>
              <a:rPr lang="fr-FR" sz="1800" b="0" i="0" u="none" strike="noStrike" baseline="0" dirty="0">
                <a:solidFill>
                  <a:srgbClr val="000000"/>
                </a:solidFill>
                <a:latin typeface="Calibri" panose="020F0502020204030204" pitchFamily="34" charset="0"/>
              </a:rPr>
              <a:t>plus </a:t>
            </a:r>
            <a:r>
              <a:rPr lang="fr-FR" sz="1800" b="1" i="0" u="none" strike="noStrike" baseline="0" dirty="0">
                <a:solidFill>
                  <a:srgbClr val="000000"/>
                </a:solidFill>
                <a:latin typeface="Calibri" panose="020F0502020204030204" pitchFamily="34" charset="0"/>
              </a:rPr>
              <a:t>responsables</a:t>
            </a:r>
            <a:r>
              <a:rPr lang="fr-FR" sz="1800" b="0" i="0" u="none" strike="noStrike" baseline="0" dirty="0">
                <a:solidFill>
                  <a:srgbClr val="000000"/>
                </a:solidFill>
                <a:latin typeface="Calibri" panose="020F0502020204030204" pitchFamily="34" charset="0"/>
              </a:rPr>
              <a:t> envers l’environnement.</a:t>
            </a:r>
          </a:p>
          <a:p>
            <a:endParaRPr lang="fr-FR" sz="1800" b="0" i="0" u="none" strike="noStrike" baseline="0" dirty="0">
              <a:solidFill>
                <a:srgbClr val="000000"/>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i="0" u="none" strike="noStrike" baseline="0" dirty="0">
                <a:solidFill>
                  <a:srgbClr val="000000"/>
                </a:solidFill>
                <a:latin typeface="Calibri" panose="020F0502020204030204" pitchFamily="34" charset="0"/>
              </a:rPr>
              <a:t>En bref, agir dès la fabrication des appareils numériques et ensuite, en les utilisant de façon raisonnée.</a:t>
            </a:r>
          </a:p>
          <a:p>
            <a:endParaRPr lang="fr-FR" sz="1800" b="0" i="0" u="none" strike="noStrike" baseline="0" dirty="0">
              <a:solidFill>
                <a:srgbClr val="000000"/>
              </a:solidFill>
              <a:latin typeface="Calibri" panose="020F0502020204030204" pitchFamily="34" charset="0"/>
            </a:endParaRPr>
          </a:p>
        </p:txBody>
      </p:sp>
      <p:sp>
        <p:nvSpPr>
          <p:cNvPr id="4" name="Espace réservé du numéro de diapositive 3"/>
          <p:cNvSpPr>
            <a:spLocks noGrp="1"/>
          </p:cNvSpPr>
          <p:nvPr>
            <p:ph type="sldNum" sz="quarter" idx="5"/>
          </p:nvPr>
        </p:nvSpPr>
        <p:spPr/>
        <p:txBody>
          <a:bodyPr/>
          <a:lstStyle/>
          <a:p>
            <a:fld id="{DCE594F6-66B6-471D-AC6B-23C17D153F68}" type="slidenum">
              <a:rPr lang="fr-BE" smtClean="0"/>
              <a:t>6</a:t>
            </a:fld>
            <a:endParaRPr lang="fr-BE"/>
          </a:p>
        </p:txBody>
      </p:sp>
    </p:spTree>
    <p:extLst>
      <p:ext uri="{BB962C8B-B14F-4D97-AF65-F5344CB8AC3E}">
        <p14:creationId xmlns:p14="http://schemas.microsoft.com/office/powerpoint/2010/main" val="15238708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b="0" i="0" u="none" strike="noStrike" baseline="0" dirty="0">
                <a:solidFill>
                  <a:srgbClr val="000000"/>
                </a:solidFill>
                <a:latin typeface="Calibri" panose="020F0502020204030204" pitchFamily="34" charset="0"/>
              </a:rPr>
              <a:t>On va maintenant passer au </a:t>
            </a:r>
            <a:r>
              <a:rPr lang="fr-FR" sz="1800" b="1" i="0" u="none" strike="noStrike" baseline="0" dirty="0">
                <a:solidFill>
                  <a:srgbClr val="000000"/>
                </a:solidFill>
                <a:latin typeface="Calibri" panose="020F0502020204030204" pitchFamily="34" charset="0"/>
              </a:rPr>
              <a:t>calcul de votre empreinte numérique.</a:t>
            </a:r>
          </a:p>
          <a:p>
            <a:endParaRPr lang="fr-FR" sz="1800" b="0" i="0" u="none" strike="noStrike" baseline="0" dirty="0">
              <a:solidFill>
                <a:srgbClr val="000000"/>
              </a:solidFill>
              <a:latin typeface="Calibri" panose="020F0502020204030204" pitchFamily="34" charset="0"/>
            </a:endParaRPr>
          </a:p>
          <a:p>
            <a:r>
              <a:rPr lang="fr-FR" sz="1800" b="0" i="0" u="none" strike="noStrike" baseline="0" dirty="0">
                <a:solidFill>
                  <a:srgbClr val="000000"/>
                </a:solidFill>
                <a:latin typeface="Calibri" panose="020F0502020204030204" pitchFamily="34" charset="0"/>
              </a:rPr>
              <a:t>Le QR code vous enverra sur le site web ImpactCO2 où vous pourrez </a:t>
            </a:r>
            <a:r>
              <a:rPr lang="fr-FR" sz="1800" b="1" i="0" u="none" strike="noStrike" baseline="0" dirty="0">
                <a:solidFill>
                  <a:srgbClr val="000000"/>
                </a:solidFill>
                <a:latin typeface="Calibri" panose="020F0502020204030204" pitchFamily="34" charset="0"/>
              </a:rPr>
              <a:t>calculer votre empreinte numérique personnelle très facilement</a:t>
            </a:r>
            <a:r>
              <a:rPr lang="fr-FR" sz="1800" b="0" i="0" u="none" strike="noStrike" baseline="0" dirty="0">
                <a:solidFill>
                  <a:srgbClr val="000000"/>
                </a:solidFill>
                <a:latin typeface="Calibri" panose="020F0502020204030204" pitchFamily="34" charset="0"/>
              </a:rPr>
              <a:t>. </a:t>
            </a:r>
          </a:p>
          <a:p>
            <a:endParaRPr lang="fr-FR" sz="1800" b="0" i="0" u="none" strike="noStrike" baseline="0" dirty="0">
              <a:solidFill>
                <a:srgbClr val="000000"/>
              </a:solidFill>
              <a:latin typeface="Calibri" panose="020F0502020204030204" pitchFamily="34" charset="0"/>
            </a:endParaRPr>
          </a:p>
          <a:p>
            <a:r>
              <a:rPr lang="fr-FR" sz="1800" b="0" i="0" u="none" strike="noStrike" baseline="0" dirty="0">
                <a:solidFill>
                  <a:srgbClr val="000000"/>
                </a:solidFill>
                <a:latin typeface="Calibri" panose="020F0502020204030204" pitchFamily="34" charset="0"/>
              </a:rPr>
              <a:t>Il vous suffit d’estimer le nombre de mails envoyés, d’heures passées à regarder des vidéos/séries/films ou encore le temps passé en réunion en ligne.</a:t>
            </a:r>
          </a:p>
          <a:p>
            <a:endParaRPr lang="fr-FR" sz="1800" b="0" i="0" u="none" strike="noStrike" baseline="0" dirty="0">
              <a:solidFill>
                <a:srgbClr val="000000"/>
              </a:solidFill>
              <a:latin typeface="Calibri" panose="020F0502020204030204" pitchFamily="34" charset="0"/>
            </a:endParaRPr>
          </a:p>
          <a:p>
            <a:r>
              <a:rPr lang="fr-FR" sz="1800" b="0" i="0" u="none" strike="noStrike" baseline="0" dirty="0">
                <a:solidFill>
                  <a:srgbClr val="000000"/>
                </a:solidFill>
                <a:latin typeface="Calibri" panose="020F0502020204030204" pitchFamily="34" charset="0"/>
              </a:rPr>
              <a:t>C’est parti, </a:t>
            </a:r>
            <a:r>
              <a:rPr lang="fr-FR" sz="1800" b="1" i="0" u="none" strike="noStrike" baseline="0" dirty="0">
                <a:solidFill>
                  <a:srgbClr val="000000"/>
                </a:solidFill>
                <a:latin typeface="Calibri" panose="020F0502020204030204" pitchFamily="34" charset="0"/>
              </a:rPr>
              <a:t>voilà le QR code, sortez vos smartphones</a:t>
            </a:r>
            <a:r>
              <a:rPr lang="fr-FR" sz="1800" b="0" i="0" u="none" strike="noStrike" baseline="0" dirty="0">
                <a:solidFill>
                  <a:srgbClr val="000000"/>
                </a:solidFill>
                <a:latin typeface="Calibri" panose="020F0502020204030204" pitchFamily="34" charset="0"/>
              </a:rPr>
              <a:t>. Je le fais en même temps que vous. On va laisser </a:t>
            </a:r>
            <a:r>
              <a:rPr lang="fr-FR" sz="1800" b="1" i="0" u="none" strike="noStrike" baseline="0" dirty="0">
                <a:solidFill>
                  <a:srgbClr val="000000"/>
                </a:solidFill>
                <a:latin typeface="Calibri" panose="020F0502020204030204" pitchFamily="34" charset="0"/>
              </a:rPr>
              <a:t>quelques minutes de calme </a:t>
            </a:r>
            <a:r>
              <a:rPr lang="fr-FR" sz="1800" b="0" i="0" u="none" strike="noStrike" baseline="0" dirty="0">
                <a:solidFill>
                  <a:srgbClr val="000000"/>
                </a:solidFill>
                <a:latin typeface="Calibri" panose="020F0502020204030204" pitchFamily="34" charset="0"/>
              </a:rPr>
              <a:t>pour compléter le formulaire. </a:t>
            </a:r>
          </a:p>
          <a:p>
            <a:endParaRPr lang="fr-FR" sz="1800" b="0" i="0" u="none" strike="noStrike" baseline="0" dirty="0">
              <a:solidFill>
                <a:srgbClr val="000000"/>
              </a:solidFill>
              <a:latin typeface="Calibri" panose="020F0502020204030204" pitchFamily="34" charset="0"/>
            </a:endParaRPr>
          </a:p>
          <a:p>
            <a:r>
              <a:rPr lang="fr-FR" sz="1800" b="0" i="1" u="none" strike="noStrike" baseline="0" dirty="0">
                <a:solidFill>
                  <a:srgbClr val="000000"/>
                </a:solidFill>
                <a:latin typeface="Calibri" panose="020F0502020204030204" pitchFamily="34" charset="0"/>
              </a:rPr>
              <a:t>(Demander à main levée, et laisser du temps supplémentaire si besoin : </a:t>
            </a:r>
            <a:r>
              <a:rPr lang="fr-FR" sz="1800" b="1" i="1" u="none" strike="noStrike" baseline="0" dirty="0">
                <a:solidFill>
                  <a:srgbClr val="000000"/>
                </a:solidFill>
                <a:latin typeface="Calibri" panose="020F0502020204030204" pitchFamily="34" charset="0"/>
              </a:rPr>
              <a:t>Qui a fini de calculer son empreinte ?) </a:t>
            </a:r>
            <a:endParaRPr lang="fr-FR" sz="1800" b="0" i="1" u="none" strike="noStrike" baseline="0" dirty="0">
              <a:solidFill>
                <a:srgbClr val="000000"/>
              </a:solidFill>
              <a:latin typeface="Calibri" panose="020F0502020204030204" pitchFamily="34" charset="0"/>
            </a:endParaRPr>
          </a:p>
          <a:p>
            <a:endParaRPr lang="fr-BE" dirty="0"/>
          </a:p>
        </p:txBody>
      </p:sp>
      <p:sp>
        <p:nvSpPr>
          <p:cNvPr id="4" name="Espace réservé du numéro de diapositive 3"/>
          <p:cNvSpPr>
            <a:spLocks noGrp="1"/>
          </p:cNvSpPr>
          <p:nvPr>
            <p:ph type="sldNum" sz="quarter" idx="5"/>
          </p:nvPr>
        </p:nvSpPr>
        <p:spPr/>
        <p:txBody>
          <a:bodyPr/>
          <a:lstStyle/>
          <a:p>
            <a:fld id="{DCE594F6-66B6-471D-AC6B-23C17D153F68}" type="slidenum">
              <a:rPr lang="fr-BE" smtClean="0"/>
              <a:t>7</a:t>
            </a:fld>
            <a:endParaRPr lang="fr-BE"/>
          </a:p>
        </p:txBody>
      </p:sp>
    </p:spTree>
    <p:extLst>
      <p:ext uri="{BB962C8B-B14F-4D97-AF65-F5344CB8AC3E}">
        <p14:creationId xmlns:p14="http://schemas.microsoft.com/office/powerpoint/2010/main" val="3129598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b="0" i="0" u="none" strike="noStrike" baseline="0" dirty="0">
                <a:solidFill>
                  <a:srgbClr val="000000"/>
                </a:solidFill>
                <a:latin typeface="Calibri" panose="020F0502020204030204" pitchFamily="34" charset="0"/>
              </a:rPr>
              <a:t>Voici maintenant quelques propositions d’actions que vous pouvez voir sur ce slide !</a:t>
            </a:r>
          </a:p>
          <a:p>
            <a:endParaRPr lang="fr-FR" sz="1800" b="0" i="0" u="none" strike="noStrike" baseline="0" dirty="0">
              <a:solidFill>
                <a:srgbClr val="000000"/>
              </a:solidFill>
              <a:latin typeface="Calibri" panose="020F0502020204030204" pitchFamily="34" charset="0"/>
            </a:endParaRPr>
          </a:p>
          <a:p>
            <a:r>
              <a:rPr lang="fr-FR" sz="1800" b="0" i="0" u="none" strike="noStrike" baseline="0" dirty="0">
                <a:solidFill>
                  <a:srgbClr val="000000"/>
                </a:solidFill>
                <a:latin typeface="Calibri" panose="020F0502020204030204" pitchFamily="34" charset="0"/>
              </a:rPr>
              <a:t>Ce sont des </a:t>
            </a:r>
            <a:r>
              <a:rPr lang="fr-FR" sz="1800" b="1" i="0" u="none" strike="noStrike" baseline="0" dirty="0">
                <a:solidFill>
                  <a:srgbClr val="000000"/>
                </a:solidFill>
                <a:latin typeface="Calibri" panose="020F0502020204030204" pitchFamily="34" charset="0"/>
              </a:rPr>
              <a:t>actions concrètes et faciles à réaliser </a:t>
            </a:r>
            <a:r>
              <a:rPr lang="fr-FR" sz="1800" b="0" i="0" u="none" strike="noStrike" baseline="0" dirty="0">
                <a:solidFill>
                  <a:srgbClr val="000000"/>
                </a:solidFill>
                <a:latin typeface="Calibri" panose="020F0502020204030204" pitchFamily="34" charset="0"/>
              </a:rPr>
              <a:t>afin de faire baisser votre empreinte numérique.</a:t>
            </a:r>
            <a:endParaRPr lang="fr-BE" dirty="0"/>
          </a:p>
        </p:txBody>
      </p:sp>
      <p:sp>
        <p:nvSpPr>
          <p:cNvPr id="4" name="Espace réservé du numéro de diapositive 3"/>
          <p:cNvSpPr>
            <a:spLocks noGrp="1"/>
          </p:cNvSpPr>
          <p:nvPr>
            <p:ph type="sldNum" sz="quarter" idx="5"/>
          </p:nvPr>
        </p:nvSpPr>
        <p:spPr/>
        <p:txBody>
          <a:bodyPr/>
          <a:lstStyle/>
          <a:p>
            <a:fld id="{DCE594F6-66B6-471D-AC6B-23C17D153F68}" type="slidenum">
              <a:rPr lang="fr-BE" smtClean="0"/>
              <a:t>8</a:t>
            </a:fld>
            <a:endParaRPr lang="fr-BE"/>
          </a:p>
        </p:txBody>
      </p:sp>
    </p:spTree>
    <p:extLst>
      <p:ext uri="{BB962C8B-B14F-4D97-AF65-F5344CB8AC3E}">
        <p14:creationId xmlns:p14="http://schemas.microsoft.com/office/powerpoint/2010/main" val="1685505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15000"/>
              </a:lnSpc>
              <a:spcAft>
                <a:spcPts val="800"/>
              </a:spcAft>
            </a:pPr>
            <a:r>
              <a:rPr lang="fr-BE" sz="1800" dirty="0">
                <a:effectLst/>
                <a:latin typeface="Calibri" panose="020F0502020204030204" pitchFamily="34" charset="0"/>
                <a:ea typeface="Calibri" panose="020F0502020204030204" pitchFamily="34" charset="0"/>
              </a:rPr>
              <a:t>Bravo vous avez réalisé votre empreinte numérique !</a:t>
            </a:r>
          </a:p>
          <a:p>
            <a:pPr algn="just">
              <a:lnSpc>
                <a:spcPct val="115000"/>
              </a:lnSpc>
              <a:spcAft>
                <a:spcPts val="800"/>
              </a:spcAft>
            </a:pPr>
            <a:r>
              <a:rPr lang="fr-BE" sz="1800" dirty="0">
                <a:effectLst/>
                <a:latin typeface="Calibri" panose="020F0502020204030204" pitchFamily="34" charset="0"/>
                <a:ea typeface="Calibri" panose="020F0502020204030204" pitchFamily="34" charset="0"/>
              </a:rPr>
              <a:t>Vous rejoignez la communauté grandissante des membres de notre université qui s'engagent pour un mode de vie plus durable !</a:t>
            </a:r>
          </a:p>
          <a:p>
            <a:pPr algn="just">
              <a:lnSpc>
                <a:spcPct val="115000"/>
              </a:lnSpc>
              <a:spcAft>
                <a:spcPts val="800"/>
              </a:spcAft>
            </a:pPr>
            <a:endParaRPr lang="fr-BE" sz="1800" dirty="0">
              <a:effectLst/>
              <a:latin typeface="Calibri" panose="020F0502020204030204" pitchFamily="34" charset="0"/>
              <a:ea typeface="Calibri" panose="020F0502020204030204" pitchFamily="34" charset="0"/>
            </a:endParaRPr>
          </a:p>
          <a:p>
            <a:pPr algn="just">
              <a:lnSpc>
                <a:spcPct val="115000"/>
              </a:lnSpc>
              <a:spcAft>
                <a:spcPts val="800"/>
              </a:spcAft>
            </a:pPr>
            <a:r>
              <a:rPr lang="fr-BE" sz="1800" dirty="0">
                <a:effectLst/>
                <a:latin typeface="Calibri" panose="020F0502020204030204" pitchFamily="34" charset="0"/>
                <a:ea typeface="Calibri" panose="020F0502020204030204" pitchFamily="34" charset="0"/>
              </a:rPr>
              <a:t>-----</a:t>
            </a:r>
          </a:p>
          <a:p>
            <a:pPr algn="just">
              <a:lnSpc>
                <a:spcPct val="115000"/>
              </a:lnSpc>
              <a:spcAft>
                <a:spcPts val="800"/>
              </a:spcAft>
            </a:pPr>
            <a:r>
              <a:rPr lang="fr-BE" sz="1800" i="1" dirty="0">
                <a:effectLst/>
                <a:latin typeface="Calibri" panose="020F0502020204030204" pitchFamily="34" charset="0"/>
                <a:ea typeface="Calibri" panose="020F0502020204030204" pitchFamily="34" charset="0"/>
              </a:rPr>
              <a:t>Cher professeur, merci d'avoir partagé ces diapositives avec vos étudiants !</a:t>
            </a:r>
            <a:endParaRPr lang="fr-BE" sz="1800" dirty="0">
              <a:effectLst/>
              <a:latin typeface="Calibri" panose="020F0502020204030204" pitchFamily="34" charset="0"/>
              <a:ea typeface="Calibri" panose="020F0502020204030204" pitchFamily="34" charset="0"/>
            </a:endParaRPr>
          </a:p>
          <a:p>
            <a:r>
              <a:rPr lang="fr-BE" sz="1800" i="1" dirty="0">
                <a:effectLst/>
                <a:latin typeface="Calibri" panose="020F0502020204030204" pitchFamily="34" charset="0"/>
                <a:ea typeface="Calibri" panose="020F0502020204030204" pitchFamily="34" charset="0"/>
              </a:rPr>
              <a:t>Pour toute question, n'hésitez pas à envoyer un email à sarah.robinet@uliege.be</a:t>
            </a:r>
            <a:endParaRPr lang="fr-BE" dirty="0"/>
          </a:p>
        </p:txBody>
      </p:sp>
      <p:sp>
        <p:nvSpPr>
          <p:cNvPr id="4" name="Espace réservé du numéro de diapositive 3"/>
          <p:cNvSpPr>
            <a:spLocks noGrp="1"/>
          </p:cNvSpPr>
          <p:nvPr>
            <p:ph type="sldNum" sz="quarter" idx="5"/>
          </p:nvPr>
        </p:nvSpPr>
        <p:spPr/>
        <p:txBody>
          <a:bodyPr/>
          <a:lstStyle/>
          <a:p>
            <a:fld id="{DAEF891C-6582-4437-B405-7C13E95BBFC4}" type="slidenum">
              <a:rPr lang="fr-BE" smtClean="0"/>
              <a:t>9</a:t>
            </a:fld>
            <a:endParaRPr lang="fr-BE"/>
          </a:p>
        </p:txBody>
      </p:sp>
    </p:spTree>
    <p:extLst>
      <p:ext uri="{BB962C8B-B14F-4D97-AF65-F5344CB8AC3E}">
        <p14:creationId xmlns:p14="http://schemas.microsoft.com/office/powerpoint/2010/main" val="259412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3F1E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9/29/2023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7.svg"/></Relationships>
</file>

<file path=ppt/slides/_rels/slide2.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9.png"/><Relationship Id="rId7" Type="http://schemas.openxmlformats.org/officeDocument/2006/relationships/image" Target="../media/image31.png"/><Relationship Id="rId12" Type="http://schemas.openxmlformats.org/officeDocument/2006/relationships/image" Target="../media/image36.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1.svg"/><Relationship Id="rId11" Type="http://schemas.openxmlformats.org/officeDocument/2006/relationships/image" Target="../media/image35.png"/><Relationship Id="rId5" Type="http://schemas.openxmlformats.org/officeDocument/2006/relationships/image" Target="../media/image20.png"/><Relationship Id="rId10" Type="http://schemas.openxmlformats.org/officeDocument/2006/relationships/image" Target="../media/image34.svg"/><Relationship Id="rId4" Type="http://schemas.openxmlformats.org/officeDocument/2006/relationships/image" Target="../media/image30.svg"/><Relationship Id="rId9"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707F"/>
        </a:solidFill>
        <a:effectLst/>
      </p:bgPr>
    </p:bg>
    <p:spTree>
      <p:nvGrpSpPr>
        <p:cNvPr id="1" name=""/>
        <p:cNvGrpSpPr/>
        <p:nvPr/>
      </p:nvGrpSpPr>
      <p:grpSpPr>
        <a:xfrm>
          <a:off x="0" y="0"/>
          <a:ext cx="0" cy="0"/>
          <a:chOff x="0" y="0"/>
          <a:chExt cx="0" cy="0"/>
        </a:xfrm>
      </p:grpSpPr>
      <p:sp>
        <p:nvSpPr>
          <p:cNvPr id="2" name="Freeform 2"/>
          <p:cNvSpPr/>
          <p:nvPr/>
        </p:nvSpPr>
        <p:spPr>
          <a:xfrm>
            <a:off x="4018277" y="1893651"/>
            <a:ext cx="12990474" cy="7247211"/>
          </a:xfrm>
          <a:custGeom>
            <a:avLst/>
            <a:gdLst/>
            <a:ahLst/>
            <a:cxnLst/>
            <a:rect l="l" t="t" r="r" b="b"/>
            <a:pathLst>
              <a:path w="12990474" h="7247211">
                <a:moveTo>
                  <a:pt x="0" y="0"/>
                </a:moveTo>
                <a:lnTo>
                  <a:pt x="12990474" y="0"/>
                </a:lnTo>
                <a:lnTo>
                  <a:pt x="12990474" y="7247210"/>
                </a:lnTo>
                <a:lnTo>
                  <a:pt x="0" y="7247210"/>
                </a:lnTo>
                <a:lnTo>
                  <a:pt x="0" y="0"/>
                </a:lnTo>
                <a:close/>
              </a:path>
            </a:pathLst>
          </a:custGeom>
          <a:blipFill>
            <a:blip r:embed="rId3"/>
            <a:stretch>
              <a:fillRect t="-15075" b="-4123"/>
            </a:stretch>
          </a:blipFill>
        </p:spPr>
        <p:txBody>
          <a:bodyPr/>
          <a:lstStyle/>
          <a:p>
            <a:endParaRPr lang="fr-BE"/>
          </a:p>
        </p:txBody>
      </p:sp>
      <p:sp>
        <p:nvSpPr>
          <p:cNvPr id="3" name="Freeform 3"/>
          <p:cNvSpPr/>
          <p:nvPr/>
        </p:nvSpPr>
        <p:spPr>
          <a:xfrm rot="5400000">
            <a:off x="5331229" y="-1620202"/>
            <a:ext cx="9693094" cy="13785154"/>
          </a:xfrm>
          <a:custGeom>
            <a:avLst/>
            <a:gdLst/>
            <a:ahLst/>
            <a:cxnLst/>
            <a:rect l="l" t="t" r="r" b="b"/>
            <a:pathLst>
              <a:path w="9693094" h="13785154">
                <a:moveTo>
                  <a:pt x="0" y="0"/>
                </a:moveTo>
                <a:lnTo>
                  <a:pt x="9693094" y="0"/>
                </a:lnTo>
                <a:lnTo>
                  <a:pt x="9693094" y="13785155"/>
                </a:lnTo>
                <a:lnTo>
                  <a:pt x="0" y="13785155"/>
                </a:lnTo>
                <a:lnTo>
                  <a:pt x="0" y="0"/>
                </a:lnTo>
                <a:close/>
              </a:path>
            </a:pathLst>
          </a:custGeom>
          <a:blipFill>
            <a:blip r:embed="rId4">
              <a:extLst>
                <a:ext uri="{96DAC541-7B7A-43D3-8B79-37D633B846F1}">
                  <asvg:svgBlip xmlns:asvg="http://schemas.microsoft.com/office/drawing/2016/SVG/main" r:embed="rId5"/>
                </a:ext>
              </a:extLst>
            </a:blip>
            <a:stretch>
              <a:fillRect l="-20357" t="-6378" r="-30930"/>
            </a:stretch>
          </a:blipFill>
        </p:spPr>
        <p:txBody>
          <a:bodyPr/>
          <a:lstStyle/>
          <a:p>
            <a:endParaRPr lang="fr-BE"/>
          </a:p>
        </p:txBody>
      </p:sp>
      <p:grpSp>
        <p:nvGrpSpPr>
          <p:cNvPr id="4" name="Group 4"/>
          <p:cNvGrpSpPr/>
          <p:nvPr/>
        </p:nvGrpSpPr>
        <p:grpSpPr>
          <a:xfrm rot="-10800000">
            <a:off x="3821925" y="8780121"/>
            <a:ext cx="13572290" cy="1346796"/>
            <a:chOff x="0" y="0"/>
            <a:chExt cx="3574595" cy="354712"/>
          </a:xfrm>
        </p:grpSpPr>
        <p:sp>
          <p:nvSpPr>
            <p:cNvPr id="5" name="Freeform 5"/>
            <p:cNvSpPr/>
            <p:nvPr/>
          </p:nvSpPr>
          <p:spPr>
            <a:xfrm>
              <a:off x="0" y="0"/>
              <a:ext cx="3574595" cy="354712"/>
            </a:xfrm>
            <a:custGeom>
              <a:avLst/>
              <a:gdLst/>
              <a:ahLst/>
              <a:cxnLst/>
              <a:rect l="l" t="t" r="r" b="b"/>
              <a:pathLst>
                <a:path w="3574595" h="354712">
                  <a:moveTo>
                    <a:pt x="0" y="0"/>
                  </a:moveTo>
                  <a:lnTo>
                    <a:pt x="3574595" y="0"/>
                  </a:lnTo>
                  <a:lnTo>
                    <a:pt x="3574595" y="354712"/>
                  </a:lnTo>
                  <a:lnTo>
                    <a:pt x="0" y="354712"/>
                  </a:lnTo>
                  <a:close/>
                </a:path>
              </a:pathLst>
            </a:custGeom>
            <a:solidFill>
              <a:srgbClr val="00707F"/>
            </a:solidFill>
          </p:spPr>
          <p:txBody>
            <a:bodyPr/>
            <a:lstStyle/>
            <a:p>
              <a:endParaRPr lang="fr-BE"/>
            </a:p>
          </p:txBody>
        </p:sp>
        <p:sp>
          <p:nvSpPr>
            <p:cNvPr id="6" name="TextBox 6"/>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nvGrpSpPr>
          <p:cNvPr id="7" name="Group 7"/>
          <p:cNvGrpSpPr/>
          <p:nvPr/>
        </p:nvGrpSpPr>
        <p:grpSpPr>
          <a:xfrm>
            <a:off x="0" y="9966833"/>
            <a:ext cx="18288000" cy="414608"/>
            <a:chOff x="0" y="0"/>
            <a:chExt cx="24384000" cy="552810"/>
          </a:xfrm>
        </p:grpSpPr>
        <p:grpSp>
          <p:nvGrpSpPr>
            <p:cNvPr id="8" name="Group 8"/>
            <p:cNvGrpSpPr/>
            <p:nvPr/>
          </p:nvGrpSpPr>
          <p:grpSpPr>
            <a:xfrm rot="5400000">
              <a:off x="1445074" y="-1445074"/>
              <a:ext cx="552810" cy="3442959"/>
              <a:chOff x="0" y="0"/>
              <a:chExt cx="109197" cy="680091"/>
            </a:xfrm>
          </p:grpSpPr>
          <p:sp>
            <p:nvSpPr>
              <p:cNvPr id="9" name="Freeform 9"/>
              <p:cNvSpPr/>
              <p:nvPr/>
            </p:nvSpPr>
            <p:spPr>
              <a:xfrm>
                <a:off x="0" y="0"/>
                <a:ext cx="109197" cy="680091"/>
              </a:xfrm>
              <a:custGeom>
                <a:avLst/>
                <a:gdLst/>
                <a:ahLst/>
                <a:cxnLst/>
                <a:rect l="l" t="t" r="r" b="b"/>
                <a:pathLst>
                  <a:path w="109197" h="680091">
                    <a:moveTo>
                      <a:pt x="0" y="0"/>
                    </a:moveTo>
                    <a:lnTo>
                      <a:pt x="109197" y="0"/>
                    </a:lnTo>
                    <a:lnTo>
                      <a:pt x="109197" y="680091"/>
                    </a:lnTo>
                    <a:lnTo>
                      <a:pt x="0" y="680091"/>
                    </a:lnTo>
                    <a:close/>
                  </a:path>
                </a:pathLst>
              </a:custGeom>
              <a:solidFill>
                <a:srgbClr val="E86868"/>
              </a:solidFill>
            </p:spPr>
            <p:txBody>
              <a:bodyPr/>
              <a:lstStyle/>
              <a:p>
                <a:endParaRPr lang="fr-BE"/>
              </a:p>
            </p:txBody>
          </p:sp>
          <p:sp>
            <p:nvSpPr>
              <p:cNvPr id="10" name="TextBox 10"/>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nvGrpSpPr>
            <p:cNvPr id="11" name="Group 11"/>
            <p:cNvGrpSpPr/>
            <p:nvPr/>
          </p:nvGrpSpPr>
          <p:grpSpPr>
            <a:xfrm rot="5400000">
              <a:off x="6676227" y="-3521088"/>
              <a:ext cx="552810" cy="7594986"/>
              <a:chOff x="0" y="0"/>
              <a:chExt cx="109197" cy="1500244"/>
            </a:xfrm>
          </p:grpSpPr>
          <p:sp>
            <p:nvSpPr>
              <p:cNvPr id="12" name="Freeform 12"/>
              <p:cNvSpPr/>
              <p:nvPr/>
            </p:nvSpPr>
            <p:spPr>
              <a:xfrm>
                <a:off x="0" y="0"/>
                <a:ext cx="109197" cy="1500244"/>
              </a:xfrm>
              <a:custGeom>
                <a:avLst/>
                <a:gdLst/>
                <a:ahLst/>
                <a:cxnLst/>
                <a:rect l="l" t="t" r="r" b="b"/>
                <a:pathLst>
                  <a:path w="109197" h="1500244">
                    <a:moveTo>
                      <a:pt x="0" y="0"/>
                    </a:moveTo>
                    <a:lnTo>
                      <a:pt x="109197" y="0"/>
                    </a:lnTo>
                    <a:lnTo>
                      <a:pt x="109197" y="1500244"/>
                    </a:lnTo>
                    <a:lnTo>
                      <a:pt x="0" y="1500244"/>
                    </a:lnTo>
                    <a:close/>
                  </a:path>
                </a:pathLst>
              </a:custGeom>
              <a:solidFill>
                <a:srgbClr val="51BDC4"/>
              </a:solidFill>
            </p:spPr>
            <p:txBody>
              <a:bodyPr/>
              <a:lstStyle/>
              <a:p>
                <a:endParaRPr lang="fr-BE"/>
              </a:p>
            </p:txBody>
          </p:sp>
          <p:sp>
            <p:nvSpPr>
              <p:cNvPr id="13" name="TextBox 13"/>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nvGrpSpPr>
            <p:cNvPr id="14" name="Group 14"/>
            <p:cNvGrpSpPr/>
            <p:nvPr/>
          </p:nvGrpSpPr>
          <p:grpSpPr>
            <a:xfrm rot="5400000">
              <a:off x="17075256" y="-6755934"/>
              <a:ext cx="552810" cy="14064678"/>
              <a:chOff x="0" y="0"/>
              <a:chExt cx="109197" cy="2778208"/>
            </a:xfrm>
          </p:grpSpPr>
          <p:sp>
            <p:nvSpPr>
              <p:cNvPr id="15" name="Freeform 15"/>
              <p:cNvSpPr/>
              <p:nvPr/>
            </p:nvSpPr>
            <p:spPr>
              <a:xfrm>
                <a:off x="0" y="0"/>
                <a:ext cx="109197" cy="2778208"/>
              </a:xfrm>
              <a:custGeom>
                <a:avLst/>
                <a:gdLst/>
                <a:ahLst/>
                <a:cxnLst/>
                <a:rect l="l" t="t" r="r" b="b"/>
                <a:pathLst>
                  <a:path w="109197" h="2778208">
                    <a:moveTo>
                      <a:pt x="0" y="0"/>
                    </a:moveTo>
                    <a:lnTo>
                      <a:pt x="109197" y="0"/>
                    </a:lnTo>
                    <a:lnTo>
                      <a:pt x="109197" y="2778208"/>
                    </a:lnTo>
                    <a:lnTo>
                      <a:pt x="0" y="2778208"/>
                    </a:lnTo>
                    <a:close/>
                  </a:path>
                </a:pathLst>
              </a:custGeom>
              <a:solidFill>
                <a:srgbClr val="3AA748"/>
              </a:solidFill>
            </p:spPr>
            <p:txBody>
              <a:bodyPr/>
              <a:lstStyle/>
              <a:p>
                <a:endParaRPr lang="fr-BE"/>
              </a:p>
            </p:txBody>
          </p:sp>
          <p:sp>
            <p:nvSpPr>
              <p:cNvPr id="16" name="TextBox 16"/>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sp>
        <p:nvSpPr>
          <p:cNvPr id="17" name="Freeform 17"/>
          <p:cNvSpPr/>
          <p:nvPr/>
        </p:nvSpPr>
        <p:spPr>
          <a:xfrm>
            <a:off x="17070353" y="138807"/>
            <a:ext cx="893520" cy="2193910"/>
          </a:xfrm>
          <a:custGeom>
            <a:avLst/>
            <a:gdLst/>
            <a:ahLst/>
            <a:cxnLst/>
            <a:rect l="l" t="t" r="r" b="b"/>
            <a:pathLst>
              <a:path w="893520" h="2193910">
                <a:moveTo>
                  <a:pt x="0" y="0"/>
                </a:moveTo>
                <a:lnTo>
                  <a:pt x="893520" y="0"/>
                </a:lnTo>
                <a:lnTo>
                  <a:pt x="893520" y="2193910"/>
                </a:lnTo>
                <a:lnTo>
                  <a:pt x="0" y="21939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BE"/>
          </a:p>
        </p:txBody>
      </p:sp>
      <p:grpSp>
        <p:nvGrpSpPr>
          <p:cNvPr id="18" name="Group 18"/>
          <p:cNvGrpSpPr/>
          <p:nvPr/>
        </p:nvGrpSpPr>
        <p:grpSpPr>
          <a:xfrm>
            <a:off x="465517" y="1934319"/>
            <a:ext cx="14469453" cy="1297349"/>
            <a:chOff x="0" y="0"/>
            <a:chExt cx="2276554" cy="204119"/>
          </a:xfrm>
        </p:grpSpPr>
        <p:sp>
          <p:nvSpPr>
            <p:cNvPr id="19" name="Freeform 19"/>
            <p:cNvSpPr/>
            <p:nvPr/>
          </p:nvSpPr>
          <p:spPr>
            <a:xfrm>
              <a:off x="0" y="0"/>
              <a:ext cx="2276554" cy="204119"/>
            </a:xfrm>
            <a:custGeom>
              <a:avLst/>
              <a:gdLst/>
              <a:ahLst/>
              <a:cxnLst/>
              <a:rect l="l" t="t" r="r" b="b"/>
              <a:pathLst>
                <a:path w="2276554" h="204119">
                  <a:moveTo>
                    <a:pt x="0" y="0"/>
                  </a:moveTo>
                  <a:lnTo>
                    <a:pt x="2276554" y="0"/>
                  </a:lnTo>
                  <a:lnTo>
                    <a:pt x="2276554" y="204119"/>
                  </a:lnTo>
                  <a:lnTo>
                    <a:pt x="0" y="204119"/>
                  </a:lnTo>
                  <a:close/>
                </a:path>
              </a:pathLst>
            </a:custGeom>
            <a:solidFill>
              <a:srgbClr val="FFFFFF"/>
            </a:solidFill>
          </p:spPr>
          <p:txBody>
            <a:bodyPr/>
            <a:lstStyle/>
            <a:p>
              <a:endParaRPr lang="fr-BE"/>
            </a:p>
          </p:txBody>
        </p:sp>
        <p:sp>
          <p:nvSpPr>
            <p:cNvPr id="20" name="TextBox 20"/>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21" name="Freeform 21"/>
          <p:cNvSpPr/>
          <p:nvPr/>
        </p:nvSpPr>
        <p:spPr>
          <a:xfrm>
            <a:off x="476931" y="7972720"/>
            <a:ext cx="2763147" cy="1547362"/>
          </a:xfrm>
          <a:custGeom>
            <a:avLst/>
            <a:gdLst/>
            <a:ahLst/>
            <a:cxnLst/>
            <a:rect l="l" t="t" r="r" b="b"/>
            <a:pathLst>
              <a:path w="2763147" h="1547362">
                <a:moveTo>
                  <a:pt x="0" y="0"/>
                </a:moveTo>
                <a:lnTo>
                  <a:pt x="2763147" y="0"/>
                </a:lnTo>
                <a:lnTo>
                  <a:pt x="2763147" y="1547363"/>
                </a:lnTo>
                <a:lnTo>
                  <a:pt x="0" y="154736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r-BE"/>
          </a:p>
        </p:txBody>
      </p:sp>
      <p:sp>
        <p:nvSpPr>
          <p:cNvPr id="22" name="TextBox 22"/>
          <p:cNvSpPr txBox="1"/>
          <p:nvPr/>
        </p:nvSpPr>
        <p:spPr>
          <a:xfrm>
            <a:off x="632382" y="7428140"/>
            <a:ext cx="2470034" cy="438730"/>
          </a:xfrm>
          <a:prstGeom prst="rect">
            <a:avLst/>
          </a:prstGeom>
        </p:spPr>
        <p:txBody>
          <a:bodyPr lIns="0" tIns="0" rIns="0" bIns="0" rtlCol="0" anchor="t">
            <a:spAutoFit/>
          </a:bodyPr>
          <a:lstStyle/>
          <a:p>
            <a:pPr algn="ctr">
              <a:lnSpc>
                <a:spcPts val="3643"/>
              </a:lnSpc>
            </a:pPr>
            <a:r>
              <a:rPr lang="en-US" sz="2602">
                <a:solidFill>
                  <a:srgbClr val="FFFFFF"/>
                </a:solidFill>
                <a:latin typeface="Source Sans Pro"/>
              </a:rPr>
              <a:t>À L'INITIATIVE DE</a:t>
            </a:r>
          </a:p>
        </p:txBody>
      </p:sp>
      <p:sp>
        <p:nvSpPr>
          <p:cNvPr id="23" name="TextBox 23"/>
          <p:cNvSpPr txBox="1"/>
          <p:nvPr/>
        </p:nvSpPr>
        <p:spPr>
          <a:xfrm>
            <a:off x="4930897" y="8375687"/>
            <a:ext cx="12463318" cy="752475"/>
          </a:xfrm>
          <a:prstGeom prst="rect">
            <a:avLst/>
          </a:prstGeom>
        </p:spPr>
        <p:txBody>
          <a:bodyPr lIns="0" tIns="0" rIns="0" bIns="0" rtlCol="0" anchor="t">
            <a:spAutoFit/>
          </a:bodyPr>
          <a:lstStyle/>
          <a:p>
            <a:pPr algn="ctr">
              <a:lnSpc>
                <a:spcPts val="6299"/>
              </a:lnSpc>
            </a:pPr>
            <a:r>
              <a:rPr lang="fr-BE" sz="4499" dirty="0">
                <a:solidFill>
                  <a:srgbClr val="FFFFFF"/>
                </a:solidFill>
                <a:latin typeface="Source Sans Pro Bold"/>
              </a:rPr>
              <a:t>Connais-tu l'impact de tes activités numériques ?</a:t>
            </a:r>
          </a:p>
        </p:txBody>
      </p:sp>
      <p:sp>
        <p:nvSpPr>
          <p:cNvPr id="24" name="TextBox 24"/>
          <p:cNvSpPr txBox="1"/>
          <p:nvPr/>
        </p:nvSpPr>
        <p:spPr>
          <a:xfrm>
            <a:off x="476931" y="473453"/>
            <a:ext cx="14458039" cy="3046347"/>
          </a:xfrm>
          <a:prstGeom prst="rect">
            <a:avLst/>
          </a:prstGeom>
        </p:spPr>
        <p:txBody>
          <a:bodyPr wrap="square" lIns="0" tIns="0" rIns="0" bIns="0" rtlCol="0" anchor="t">
            <a:spAutoFit/>
          </a:bodyPr>
          <a:lstStyle/>
          <a:p>
            <a:pPr>
              <a:lnSpc>
                <a:spcPts val="11800"/>
              </a:lnSpc>
            </a:pPr>
            <a:r>
              <a:rPr lang="fr-BE" sz="10351" dirty="0">
                <a:solidFill>
                  <a:srgbClr val="FFFFFF"/>
                </a:solidFill>
                <a:latin typeface="Source Sans 3 Ultra-Bold"/>
              </a:rPr>
              <a:t>Calculons notre</a:t>
            </a:r>
          </a:p>
          <a:p>
            <a:pPr>
              <a:lnSpc>
                <a:spcPts val="11800"/>
              </a:lnSpc>
            </a:pPr>
            <a:r>
              <a:rPr lang="fr-BE" sz="10351" dirty="0">
                <a:solidFill>
                  <a:srgbClr val="3AA748"/>
                </a:solidFill>
                <a:latin typeface="Source Sans 3 Ultra-Bold"/>
              </a:rPr>
              <a:t>EMPREINTE NUMÉRIQUE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09224" y="2077064"/>
            <a:ext cx="4845535" cy="3462355"/>
          </a:xfrm>
          <a:custGeom>
            <a:avLst/>
            <a:gdLst/>
            <a:ahLst/>
            <a:cxnLst/>
            <a:rect l="l" t="t" r="r" b="b"/>
            <a:pathLst>
              <a:path w="4845535" h="3462355">
                <a:moveTo>
                  <a:pt x="0" y="0"/>
                </a:moveTo>
                <a:lnTo>
                  <a:pt x="4845535" y="0"/>
                </a:lnTo>
                <a:lnTo>
                  <a:pt x="4845535" y="3462355"/>
                </a:lnTo>
                <a:lnTo>
                  <a:pt x="0" y="34623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BE"/>
          </a:p>
        </p:txBody>
      </p:sp>
      <p:sp>
        <p:nvSpPr>
          <p:cNvPr id="3" name="Freeform 3"/>
          <p:cNvSpPr/>
          <p:nvPr/>
        </p:nvSpPr>
        <p:spPr>
          <a:xfrm rot="5400000">
            <a:off x="3304832" y="5191225"/>
            <a:ext cx="2094807" cy="4114800"/>
          </a:xfrm>
          <a:custGeom>
            <a:avLst/>
            <a:gdLst/>
            <a:ahLst/>
            <a:cxnLst/>
            <a:rect l="l" t="t" r="r" b="b"/>
            <a:pathLst>
              <a:path w="2094807" h="4114800">
                <a:moveTo>
                  <a:pt x="0" y="0"/>
                </a:moveTo>
                <a:lnTo>
                  <a:pt x="2094807" y="0"/>
                </a:lnTo>
                <a:lnTo>
                  <a:pt x="2094807"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BE"/>
          </a:p>
        </p:txBody>
      </p:sp>
      <p:sp>
        <p:nvSpPr>
          <p:cNvPr id="4" name="Freeform 4"/>
          <p:cNvSpPr/>
          <p:nvPr/>
        </p:nvSpPr>
        <p:spPr>
          <a:xfrm rot="7449281">
            <a:off x="4781446" y="4592480"/>
            <a:ext cx="2229126" cy="629728"/>
          </a:xfrm>
          <a:custGeom>
            <a:avLst/>
            <a:gdLst/>
            <a:ahLst/>
            <a:cxnLst/>
            <a:rect l="l" t="t" r="r" b="b"/>
            <a:pathLst>
              <a:path w="2229126" h="629728">
                <a:moveTo>
                  <a:pt x="0" y="0"/>
                </a:moveTo>
                <a:lnTo>
                  <a:pt x="2229126" y="0"/>
                </a:lnTo>
                <a:lnTo>
                  <a:pt x="2229126" y="629728"/>
                </a:lnTo>
                <a:lnTo>
                  <a:pt x="0" y="62972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BE"/>
          </a:p>
        </p:txBody>
      </p:sp>
      <p:sp>
        <p:nvSpPr>
          <p:cNvPr id="5" name="TextBox 5"/>
          <p:cNvSpPr txBox="1"/>
          <p:nvPr/>
        </p:nvSpPr>
        <p:spPr>
          <a:xfrm>
            <a:off x="6785620" y="2834970"/>
            <a:ext cx="5092745" cy="2333993"/>
          </a:xfrm>
          <a:prstGeom prst="rect">
            <a:avLst/>
          </a:prstGeom>
        </p:spPr>
        <p:txBody>
          <a:bodyPr lIns="0" tIns="0" rIns="0" bIns="0" rtlCol="0" anchor="t">
            <a:spAutoFit/>
          </a:bodyPr>
          <a:lstStyle/>
          <a:p>
            <a:pPr algn="ctr">
              <a:lnSpc>
                <a:spcPts val="6279"/>
              </a:lnSpc>
            </a:pPr>
            <a:r>
              <a:rPr lang="en-US" sz="4485">
                <a:solidFill>
                  <a:srgbClr val="FFFFFF"/>
                </a:solidFill>
                <a:latin typeface="Source Sans Pro Bold"/>
              </a:rPr>
              <a:t>4%</a:t>
            </a:r>
            <a:r>
              <a:rPr lang="en-US" sz="4485">
                <a:solidFill>
                  <a:srgbClr val="FFFFFF"/>
                </a:solidFill>
                <a:latin typeface="Source Sans Pro"/>
              </a:rPr>
              <a:t> </a:t>
            </a:r>
          </a:p>
          <a:p>
            <a:pPr algn="ctr">
              <a:lnSpc>
                <a:spcPts val="6279"/>
              </a:lnSpc>
            </a:pPr>
            <a:r>
              <a:rPr lang="en-US" sz="4485">
                <a:solidFill>
                  <a:srgbClr val="FFFFFF"/>
                </a:solidFill>
                <a:latin typeface="Source Sans Pro"/>
              </a:rPr>
              <a:t>DES ÉMISSIONS MONDIALES</a:t>
            </a:r>
          </a:p>
        </p:txBody>
      </p:sp>
      <p:sp>
        <p:nvSpPr>
          <p:cNvPr id="6" name="Freeform 6"/>
          <p:cNvSpPr/>
          <p:nvPr/>
        </p:nvSpPr>
        <p:spPr>
          <a:xfrm rot="-7766276" flipH="1">
            <a:off x="11714992" y="5108436"/>
            <a:ext cx="2229126" cy="629728"/>
          </a:xfrm>
          <a:custGeom>
            <a:avLst/>
            <a:gdLst/>
            <a:ahLst/>
            <a:cxnLst/>
            <a:rect l="l" t="t" r="r" b="b"/>
            <a:pathLst>
              <a:path w="2229126" h="629728">
                <a:moveTo>
                  <a:pt x="2229126" y="0"/>
                </a:moveTo>
                <a:lnTo>
                  <a:pt x="0" y="0"/>
                </a:lnTo>
                <a:lnTo>
                  <a:pt x="0" y="629728"/>
                </a:lnTo>
                <a:lnTo>
                  <a:pt x="2229126" y="629728"/>
                </a:lnTo>
                <a:lnTo>
                  <a:pt x="2229126"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BE"/>
          </a:p>
        </p:txBody>
      </p:sp>
      <p:grpSp>
        <p:nvGrpSpPr>
          <p:cNvPr id="7" name="Group 7"/>
          <p:cNvGrpSpPr/>
          <p:nvPr/>
        </p:nvGrpSpPr>
        <p:grpSpPr>
          <a:xfrm>
            <a:off x="3219652" y="6736180"/>
            <a:ext cx="834739" cy="443948"/>
            <a:chOff x="0" y="0"/>
            <a:chExt cx="219849" cy="116925"/>
          </a:xfrm>
        </p:grpSpPr>
        <p:sp>
          <p:nvSpPr>
            <p:cNvPr id="8" name="Freeform 8"/>
            <p:cNvSpPr/>
            <p:nvPr/>
          </p:nvSpPr>
          <p:spPr>
            <a:xfrm>
              <a:off x="0" y="0"/>
              <a:ext cx="219849" cy="116925"/>
            </a:xfrm>
            <a:custGeom>
              <a:avLst/>
              <a:gdLst/>
              <a:ahLst/>
              <a:cxnLst/>
              <a:rect l="l" t="t" r="r" b="b"/>
              <a:pathLst>
                <a:path w="219849" h="116925">
                  <a:moveTo>
                    <a:pt x="0" y="0"/>
                  </a:moveTo>
                  <a:lnTo>
                    <a:pt x="219849" y="0"/>
                  </a:lnTo>
                  <a:lnTo>
                    <a:pt x="219849" y="116925"/>
                  </a:lnTo>
                  <a:lnTo>
                    <a:pt x="0" y="116925"/>
                  </a:lnTo>
                  <a:close/>
                </a:path>
              </a:pathLst>
            </a:custGeom>
            <a:solidFill>
              <a:srgbClr val="00707F"/>
            </a:solidFill>
          </p:spPr>
          <p:txBody>
            <a:bodyPr/>
            <a:lstStyle/>
            <a:p>
              <a:endParaRPr lang="fr-BE"/>
            </a:p>
          </p:txBody>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2808462" y="6669505"/>
            <a:ext cx="3087547" cy="1091565"/>
          </a:xfrm>
          <a:prstGeom prst="rect">
            <a:avLst/>
          </a:prstGeom>
        </p:spPr>
        <p:txBody>
          <a:bodyPr lIns="0" tIns="0" rIns="0" bIns="0" rtlCol="0" anchor="t">
            <a:spAutoFit/>
          </a:bodyPr>
          <a:lstStyle/>
          <a:p>
            <a:pPr algn="ctr">
              <a:lnSpc>
                <a:spcPts val="4409"/>
              </a:lnSpc>
            </a:pPr>
            <a:r>
              <a:rPr lang="en-US" sz="3150">
                <a:solidFill>
                  <a:srgbClr val="FFFFFF"/>
                </a:solidFill>
                <a:latin typeface="Source Sans Pro Bold"/>
              </a:rPr>
              <a:t>63% </a:t>
            </a:r>
            <a:r>
              <a:rPr lang="en-US" sz="3150">
                <a:solidFill>
                  <a:srgbClr val="00707F"/>
                </a:solidFill>
                <a:latin typeface="Source Sans Pro"/>
              </a:rPr>
              <a:t>PAR LES ÉQUIPEMENTS</a:t>
            </a:r>
          </a:p>
        </p:txBody>
      </p:sp>
      <p:sp>
        <p:nvSpPr>
          <p:cNvPr id="11" name="Freeform 11"/>
          <p:cNvSpPr/>
          <p:nvPr/>
        </p:nvSpPr>
        <p:spPr>
          <a:xfrm rot="5400000">
            <a:off x="12888361" y="5474110"/>
            <a:ext cx="2094807" cy="4114800"/>
          </a:xfrm>
          <a:custGeom>
            <a:avLst/>
            <a:gdLst/>
            <a:ahLst/>
            <a:cxnLst/>
            <a:rect l="l" t="t" r="r" b="b"/>
            <a:pathLst>
              <a:path w="2094807" h="4114800">
                <a:moveTo>
                  <a:pt x="0" y="0"/>
                </a:moveTo>
                <a:lnTo>
                  <a:pt x="2094807" y="0"/>
                </a:lnTo>
                <a:lnTo>
                  <a:pt x="2094807"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BE"/>
          </a:p>
        </p:txBody>
      </p:sp>
      <p:grpSp>
        <p:nvGrpSpPr>
          <p:cNvPr id="12" name="Group 12"/>
          <p:cNvGrpSpPr/>
          <p:nvPr/>
        </p:nvGrpSpPr>
        <p:grpSpPr>
          <a:xfrm>
            <a:off x="12908373" y="6804678"/>
            <a:ext cx="695815" cy="443948"/>
            <a:chOff x="0" y="0"/>
            <a:chExt cx="183260" cy="116925"/>
          </a:xfrm>
        </p:grpSpPr>
        <p:sp>
          <p:nvSpPr>
            <p:cNvPr id="13" name="Freeform 13"/>
            <p:cNvSpPr/>
            <p:nvPr/>
          </p:nvSpPr>
          <p:spPr>
            <a:xfrm>
              <a:off x="0" y="0"/>
              <a:ext cx="183260" cy="116925"/>
            </a:xfrm>
            <a:custGeom>
              <a:avLst/>
              <a:gdLst/>
              <a:ahLst/>
              <a:cxnLst/>
              <a:rect l="l" t="t" r="r" b="b"/>
              <a:pathLst>
                <a:path w="183260" h="116925">
                  <a:moveTo>
                    <a:pt x="0" y="0"/>
                  </a:moveTo>
                  <a:lnTo>
                    <a:pt x="183260" y="0"/>
                  </a:lnTo>
                  <a:lnTo>
                    <a:pt x="183260" y="116925"/>
                  </a:lnTo>
                  <a:lnTo>
                    <a:pt x="0" y="116925"/>
                  </a:lnTo>
                  <a:close/>
                </a:path>
              </a:pathLst>
            </a:custGeom>
            <a:solidFill>
              <a:srgbClr val="00707F"/>
            </a:solidFill>
          </p:spPr>
          <p:txBody>
            <a:bodyPr/>
            <a:lstStyle/>
            <a:p>
              <a:endParaRPr lang="fr-BE"/>
            </a:p>
          </p:txBody>
        </p:sp>
        <p:sp>
          <p:nvSpPr>
            <p:cNvPr id="14" name="TextBox 1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5" name="TextBox 15"/>
          <p:cNvSpPr txBox="1"/>
          <p:nvPr/>
        </p:nvSpPr>
        <p:spPr>
          <a:xfrm>
            <a:off x="12447493" y="6747528"/>
            <a:ext cx="2976542" cy="1499463"/>
          </a:xfrm>
          <a:prstGeom prst="rect">
            <a:avLst/>
          </a:prstGeom>
        </p:spPr>
        <p:txBody>
          <a:bodyPr lIns="0" tIns="0" rIns="0" bIns="0" rtlCol="0" anchor="t">
            <a:spAutoFit/>
          </a:bodyPr>
          <a:lstStyle/>
          <a:p>
            <a:pPr algn="ctr">
              <a:lnSpc>
                <a:spcPts val="3977"/>
              </a:lnSpc>
            </a:pPr>
            <a:r>
              <a:rPr lang="en-US" sz="2841">
                <a:solidFill>
                  <a:srgbClr val="FFFFFF"/>
                </a:solidFill>
                <a:latin typeface="Source Sans Pro Bold"/>
              </a:rPr>
              <a:t>37%</a:t>
            </a:r>
            <a:r>
              <a:rPr lang="en-US" sz="2841">
                <a:solidFill>
                  <a:srgbClr val="00707F"/>
                </a:solidFill>
                <a:latin typeface="Source Sans Pro"/>
              </a:rPr>
              <a:t> PAR LES </a:t>
            </a:r>
          </a:p>
          <a:p>
            <a:pPr algn="ctr">
              <a:lnSpc>
                <a:spcPts val="3977"/>
              </a:lnSpc>
            </a:pPr>
            <a:r>
              <a:rPr lang="en-US" sz="2841">
                <a:solidFill>
                  <a:srgbClr val="00707F"/>
                </a:solidFill>
                <a:latin typeface="Source Sans Pro"/>
              </a:rPr>
              <a:t>DATA CENTERS ET </a:t>
            </a:r>
          </a:p>
          <a:p>
            <a:pPr algn="ctr">
              <a:lnSpc>
                <a:spcPts val="3977"/>
              </a:lnSpc>
            </a:pPr>
            <a:r>
              <a:rPr lang="en-US" sz="2841">
                <a:solidFill>
                  <a:srgbClr val="00707F"/>
                </a:solidFill>
                <a:latin typeface="Source Sans Pro"/>
              </a:rPr>
              <a:t>LES RÉSEAUX</a:t>
            </a:r>
          </a:p>
        </p:txBody>
      </p:sp>
      <p:sp>
        <p:nvSpPr>
          <p:cNvPr id="16" name="TextBox 16"/>
          <p:cNvSpPr txBox="1"/>
          <p:nvPr/>
        </p:nvSpPr>
        <p:spPr>
          <a:xfrm>
            <a:off x="2283321" y="458389"/>
            <a:ext cx="13721358" cy="1028700"/>
          </a:xfrm>
          <a:prstGeom prst="rect">
            <a:avLst/>
          </a:prstGeom>
        </p:spPr>
        <p:txBody>
          <a:bodyPr lIns="0" tIns="0" rIns="0" bIns="0" rtlCol="0" anchor="t">
            <a:spAutoFit/>
          </a:bodyPr>
          <a:lstStyle/>
          <a:p>
            <a:pPr algn="ctr">
              <a:lnSpc>
                <a:spcPts val="8400"/>
              </a:lnSpc>
            </a:pPr>
            <a:r>
              <a:rPr lang="en-US" sz="6000">
                <a:solidFill>
                  <a:srgbClr val="00707F"/>
                </a:solidFill>
                <a:latin typeface="Source Sans Pro Bold"/>
              </a:rPr>
              <a:t>LA SITUATION ACTUELLE DU NUMÉRIQUE</a:t>
            </a:r>
          </a:p>
        </p:txBody>
      </p:sp>
      <p:grpSp>
        <p:nvGrpSpPr>
          <p:cNvPr id="17" name="Group 17"/>
          <p:cNvGrpSpPr/>
          <p:nvPr/>
        </p:nvGrpSpPr>
        <p:grpSpPr>
          <a:xfrm>
            <a:off x="0" y="9966833"/>
            <a:ext cx="18288000" cy="414608"/>
            <a:chOff x="0" y="0"/>
            <a:chExt cx="24384000" cy="552810"/>
          </a:xfrm>
        </p:grpSpPr>
        <p:grpSp>
          <p:nvGrpSpPr>
            <p:cNvPr id="18" name="Group 18"/>
            <p:cNvGrpSpPr/>
            <p:nvPr/>
          </p:nvGrpSpPr>
          <p:grpSpPr>
            <a:xfrm rot="5400000">
              <a:off x="1445074" y="-1445074"/>
              <a:ext cx="552810" cy="3442959"/>
              <a:chOff x="0" y="0"/>
              <a:chExt cx="109197" cy="680091"/>
            </a:xfrm>
          </p:grpSpPr>
          <p:sp>
            <p:nvSpPr>
              <p:cNvPr id="19" name="Freeform 19"/>
              <p:cNvSpPr/>
              <p:nvPr/>
            </p:nvSpPr>
            <p:spPr>
              <a:xfrm>
                <a:off x="0" y="0"/>
                <a:ext cx="109197" cy="680091"/>
              </a:xfrm>
              <a:custGeom>
                <a:avLst/>
                <a:gdLst/>
                <a:ahLst/>
                <a:cxnLst/>
                <a:rect l="l" t="t" r="r" b="b"/>
                <a:pathLst>
                  <a:path w="109197" h="680091">
                    <a:moveTo>
                      <a:pt x="0" y="0"/>
                    </a:moveTo>
                    <a:lnTo>
                      <a:pt x="109197" y="0"/>
                    </a:lnTo>
                    <a:lnTo>
                      <a:pt x="109197" y="680091"/>
                    </a:lnTo>
                    <a:lnTo>
                      <a:pt x="0" y="680091"/>
                    </a:lnTo>
                    <a:close/>
                  </a:path>
                </a:pathLst>
              </a:custGeom>
              <a:solidFill>
                <a:srgbClr val="E86868"/>
              </a:solidFill>
            </p:spPr>
            <p:txBody>
              <a:bodyPr/>
              <a:lstStyle/>
              <a:p>
                <a:endParaRPr lang="fr-BE"/>
              </a:p>
            </p:txBody>
          </p:sp>
          <p:sp>
            <p:nvSpPr>
              <p:cNvPr id="20" name="TextBox 20"/>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nvGrpSpPr>
            <p:cNvPr id="21" name="Group 21"/>
            <p:cNvGrpSpPr/>
            <p:nvPr/>
          </p:nvGrpSpPr>
          <p:grpSpPr>
            <a:xfrm rot="5400000">
              <a:off x="6676227" y="-3521088"/>
              <a:ext cx="552810" cy="7594986"/>
              <a:chOff x="0" y="0"/>
              <a:chExt cx="109197" cy="1500244"/>
            </a:xfrm>
          </p:grpSpPr>
          <p:sp>
            <p:nvSpPr>
              <p:cNvPr id="22" name="Freeform 22"/>
              <p:cNvSpPr/>
              <p:nvPr/>
            </p:nvSpPr>
            <p:spPr>
              <a:xfrm>
                <a:off x="0" y="0"/>
                <a:ext cx="109197" cy="1500244"/>
              </a:xfrm>
              <a:custGeom>
                <a:avLst/>
                <a:gdLst/>
                <a:ahLst/>
                <a:cxnLst/>
                <a:rect l="l" t="t" r="r" b="b"/>
                <a:pathLst>
                  <a:path w="109197" h="1500244">
                    <a:moveTo>
                      <a:pt x="0" y="0"/>
                    </a:moveTo>
                    <a:lnTo>
                      <a:pt x="109197" y="0"/>
                    </a:lnTo>
                    <a:lnTo>
                      <a:pt x="109197" y="1500244"/>
                    </a:lnTo>
                    <a:lnTo>
                      <a:pt x="0" y="1500244"/>
                    </a:lnTo>
                    <a:close/>
                  </a:path>
                </a:pathLst>
              </a:custGeom>
              <a:solidFill>
                <a:srgbClr val="51BDC4"/>
              </a:solidFill>
            </p:spPr>
            <p:txBody>
              <a:bodyPr/>
              <a:lstStyle/>
              <a:p>
                <a:endParaRPr lang="fr-BE"/>
              </a:p>
            </p:txBody>
          </p:sp>
          <p:sp>
            <p:nvSpPr>
              <p:cNvPr id="23" name="TextBox 23"/>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nvGrpSpPr>
            <p:cNvPr id="24" name="Group 24"/>
            <p:cNvGrpSpPr/>
            <p:nvPr/>
          </p:nvGrpSpPr>
          <p:grpSpPr>
            <a:xfrm rot="5400000">
              <a:off x="17075256" y="-6755934"/>
              <a:ext cx="552810" cy="14064678"/>
              <a:chOff x="0" y="0"/>
              <a:chExt cx="109197" cy="2778208"/>
            </a:xfrm>
          </p:grpSpPr>
          <p:sp>
            <p:nvSpPr>
              <p:cNvPr id="25" name="Freeform 25"/>
              <p:cNvSpPr/>
              <p:nvPr/>
            </p:nvSpPr>
            <p:spPr>
              <a:xfrm>
                <a:off x="0" y="0"/>
                <a:ext cx="109197" cy="2778208"/>
              </a:xfrm>
              <a:custGeom>
                <a:avLst/>
                <a:gdLst/>
                <a:ahLst/>
                <a:cxnLst/>
                <a:rect l="l" t="t" r="r" b="b"/>
                <a:pathLst>
                  <a:path w="109197" h="2778208">
                    <a:moveTo>
                      <a:pt x="0" y="0"/>
                    </a:moveTo>
                    <a:lnTo>
                      <a:pt x="109197" y="0"/>
                    </a:lnTo>
                    <a:lnTo>
                      <a:pt x="109197" y="2778208"/>
                    </a:lnTo>
                    <a:lnTo>
                      <a:pt x="0" y="2778208"/>
                    </a:lnTo>
                    <a:close/>
                  </a:path>
                </a:pathLst>
              </a:custGeom>
              <a:solidFill>
                <a:srgbClr val="3AA748"/>
              </a:solidFill>
            </p:spPr>
            <p:txBody>
              <a:bodyPr/>
              <a:lstStyle/>
              <a:p>
                <a:endParaRPr lang="fr-BE"/>
              </a:p>
            </p:txBody>
          </p:sp>
          <p:sp>
            <p:nvSpPr>
              <p:cNvPr id="26" name="TextBox 26"/>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397143" y="2639448"/>
            <a:ext cx="3365936" cy="5679396"/>
          </a:xfrm>
          <a:custGeom>
            <a:avLst/>
            <a:gdLst/>
            <a:ahLst/>
            <a:cxnLst/>
            <a:rect l="l" t="t" r="r" b="b"/>
            <a:pathLst>
              <a:path w="3365936" h="5679396">
                <a:moveTo>
                  <a:pt x="0" y="0"/>
                </a:moveTo>
                <a:lnTo>
                  <a:pt x="3365936" y="0"/>
                </a:lnTo>
                <a:lnTo>
                  <a:pt x="3365936" y="5679396"/>
                </a:lnTo>
                <a:lnTo>
                  <a:pt x="0" y="56793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BE"/>
          </a:p>
        </p:txBody>
      </p:sp>
      <p:sp>
        <p:nvSpPr>
          <p:cNvPr id="3" name="Freeform 3"/>
          <p:cNvSpPr/>
          <p:nvPr/>
        </p:nvSpPr>
        <p:spPr>
          <a:xfrm>
            <a:off x="8567643" y="2639448"/>
            <a:ext cx="6323214" cy="5679396"/>
          </a:xfrm>
          <a:custGeom>
            <a:avLst/>
            <a:gdLst/>
            <a:ahLst/>
            <a:cxnLst/>
            <a:rect l="l" t="t" r="r" b="b"/>
            <a:pathLst>
              <a:path w="6323214" h="5679396">
                <a:moveTo>
                  <a:pt x="0" y="0"/>
                </a:moveTo>
                <a:lnTo>
                  <a:pt x="6323214" y="0"/>
                </a:lnTo>
                <a:lnTo>
                  <a:pt x="6323214" y="5679396"/>
                </a:lnTo>
                <a:lnTo>
                  <a:pt x="0" y="567939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BE"/>
          </a:p>
        </p:txBody>
      </p:sp>
      <p:sp>
        <p:nvSpPr>
          <p:cNvPr id="4" name="TextBox 4"/>
          <p:cNvSpPr txBox="1"/>
          <p:nvPr/>
        </p:nvSpPr>
        <p:spPr>
          <a:xfrm>
            <a:off x="2449829" y="447675"/>
            <a:ext cx="13428799" cy="1038225"/>
          </a:xfrm>
          <a:prstGeom prst="rect">
            <a:avLst/>
          </a:prstGeom>
        </p:spPr>
        <p:txBody>
          <a:bodyPr wrap="square" lIns="0" tIns="0" rIns="0" bIns="0" rtlCol="0" anchor="t">
            <a:spAutoFit/>
          </a:bodyPr>
          <a:lstStyle/>
          <a:p>
            <a:pPr algn="ctr">
              <a:lnSpc>
                <a:spcPts val="8400"/>
              </a:lnSpc>
            </a:pPr>
            <a:r>
              <a:rPr lang="en-US" sz="6000" dirty="0">
                <a:solidFill>
                  <a:srgbClr val="00707F"/>
                </a:solidFill>
                <a:latin typeface="Source Sans 3 Ultra-Bold"/>
              </a:rPr>
              <a:t>L'IMPACT DES APPAREILS NUMÉRIQUES</a:t>
            </a:r>
          </a:p>
        </p:txBody>
      </p:sp>
      <p:sp>
        <p:nvSpPr>
          <p:cNvPr id="5" name="TextBox 5"/>
          <p:cNvSpPr txBox="1"/>
          <p:nvPr/>
        </p:nvSpPr>
        <p:spPr>
          <a:xfrm>
            <a:off x="3639051" y="3720645"/>
            <a:ext cx="2882120" cy="1091565"/>
          </a:xfrm>
          <a:prstGeom prst="rect">
            <a:avLst/>
          </a:prstGeom>
        </p:spPr>
        <p:txBody>
          <a:bodyPr lIns="0" tIns="0" rIns="0" bIns="0" rtlCol="0" anchor="t">
            <a:spAutoFit/>
          </a:bodyPr>
          <a:lstStyle/>
          <a:p>
            <a:pPr algn="ctr">
              <a:lnSpc>
                <a:spcPts val="4409"/>
              </a:lnSpc>
            </a:pPr>
            <a:r>
              <a:rPr lang="en-US" sz="3150">
                <a:solidFill>
                  <a:srgbClr val="00707F"/>
                </a:solidFill>
                <a:latin typeface="Source Sans Pro Bold"/>
              </a:rPr>
              <a:t>40</a:t>
            </a:r>
            <a:r>
              <a:rPr lang="en-US" sz="3150">
                <a:solidFill>
                  <a:srgbClr val="00707F"/>
                </a:solidFill>
                <a:latin typeface="Source Sans Pro"/>
              </a:rPr>
              <a:t> MÉTAUX DIFFÉRENTS</a:t>
            </a:r>
          </a:p>
        </p:txBody>
      </p:sp>
      <p:sp>
        <p:nvSpPr>
          <p:cNvPr id="6" name="TextBox 6"/>
          <p:cNvSpPr txBox="1"/>
          <p:nvPr/>
        </p:nvSpPr>
        <p:spPr>
          <a:xfrm>
            <a:off x="3639051" y="5412471"/>
            <a:ext cx="2882120" cy="1644015"/>
          </a:xfrm>
          <a:prstGeom prst="rect">
            <a:avLst/>
          </a:prstGeom>
        </p:spPr>
        <p:txBody>
          <a:bodyPr lIns="0" tIns="0" rIns="0" bIns="0" rtlCol="0" anchor="t">
            <a:spAutoFit/>
          </a:bodyPr>
          <a:lstStyle/>
          <a:p>
            <a:pPr algn="ctr">
              <a:lnSpc>
                <a:spcPts val="4409"/>
              </a:lnSpc>
            </a:pPr>
            <a:r>
              <a:rPr lang="en-US" sz="3150">
                <a:solidFill>
                  <a:srgbClr val="00707F"/>
                </a:solidFill>
                <a:latin typeface="Source Sans Pro"/>
              </a:rPr>
              <a:t>ÉMISSIONS PRODUCTION </a:t>
            </a:r>
            <a:r>
              <a:rPr lang="en-US" sz="3150">
                <a:solidFill>
                  <a:srgbClr val="00707F"/>
                </a:solidFill>
                <a:latin typeface="Source Sans Pro Bold"/>
              </a:rPr>
              <a:t>&gt;</a:t>
            </a:r>
            <a:r>
              <a:rPr lang="en-US" sz="3150">
                <a:solidFill>
                  <a:srgbClr val="00707F"/>
                </a:solidFill>
                <a:latin typeface="Source Sans Pro"/>
              </a:rPr>
              <a:t> UTILISATION</a:t>
            </a:r>
          </a:p>
        </p:txBody>
      </p:sp>
      <p:sp>
        <p:nvSpPr>
          <p:cNvPr id="7" name="TextBox 7"/>
          <p:cNvSpPr txBox="1"/>
          <p:nvPr/>
        </p:nvSpPr>
        <p:spPr>
          <a:xfrm>
            <a:off x="9394239" y="3851672"/>
            <a:ext cx="4670022" cy="1291828"/>
          </a:xfrm>
          <a:prstGeom prst="rect">
            <a:avLst/>
          </a:prstGeom>
        </p:spPr>
        <p:txBody>
          <a:bodyPr lIns="0" tIns="0" rIns="0" bIns="0" rtlCol="0" anchor="t">
            <a:spAutoFit/>
          </a:bodyPr>
          <a:lstStyle/>
          <a:p>
            <a:pPr algn="ctr">
              <a:lnSpc>
                <a:spcPts val="5230"/>
              </a:lnSpc>
            </a:pPr>
            <a:r>
              <a:rPr lang="en-US" sz="3736" dirty="0">
                <a:solidFill>
                  <a:srgbClr val="00707F"/>
                </a:solidFill>
                <a:latin typeface="Source Sans Pro Bold"/>
              </a:rPr>
              <a:t>50 À 350x</a:t>
            </a:r>
            <a:r>
              <a:rPr lang="en-US" sz="3736" dirty="0">
                <a:solidFill>
                  <a:srgbClr val="00707F"/>
                </a:solidFill>
                <a:latin typeface="Source Sans Pro"/>
              </a:rPr>
              <a:t> LE POIDS EN MATIÈRES PREMIÈRES</a:t>
            </a:r>
          </a:p>
        </p:txBody>
      </p:sp>
      <p:grpSp>
        <p:nvGrpSpPr>
          <p:cNvPr id="8" name="Group 8"/>
          <p:cNvGrpSpPr/>
          <p:nvPr/>
        </p:nvGrpSpPr>
        <p:grpSpPr>
          <a:xfrm>
            <a:off x="0" y="9966833"/>
            <a:ext cx="18288000" cy="414608"/>
            <a:chOff x="0" y="0"/>
            <a:chExt cx="24384000" cy="552810"/>
          </a:xfrm>
        </p:grpSpPr>
        <p:grpSp>
          <p:nvGrpSpPr>
            <p:cNvPr id="9" name="Group 9"/>
            <p:cNvGrpSpPr/>
            <p:nvPr/>
          </p:nvGrpSpPr>
          <p:grpSpPr>
            <a:xfrm rot="5400000">
              <a:off x="1445074" y="-1445074"/>
              <a:ext cx="552810" cy="3442959"/>
              <a:chOff x="0" y="0"/>
              <a:chExt cx="109197" cy="680091"/>
            </a:xfrm>
          </p:grpSpPr>
          <p:sp>
            <p:nvSpPr>
              <p:cNvPr id="10" name="Freeform 10"/>
              <p:cNvSpPr/>
              <p:nvPr/>
            </p:nvSpPr>
            <p:spPr>
              <a:xfrm>
                <a:off x="0" y="0"/>
                <a:ext cx="109197" cy="680091"/>
              </a:xfrm>
              <a:custGeom>
                <a:avLst/>
                <a:gdLst/>
                <a:ahLst/>
                <a:cxnLst/>
                <a:rect l="l" t="t" r="r" b="b"/>
                <a:pathLst>
                  <a:path w="109197" h="680091">
                    <a:moveTo>
                      <a:pt x="0" y="0"/>
                    </a:moveTo>
                    <a:lnTo>
                      <a:pt x="109197" y="0"/>
                    </a:lnTo>
                    <a:lnTo>
                      <a:pt x="109197" y="680091"/>
                    </a:lnTo>
                    <a:lnTo>
                      <a:pt x="0" y="680091"/>
                    </a:lnTo>
                    <a:close/>
                  </a:path>
                </a:pathLst>
              </a:custGeom>
              <a:solidFill>
                <a:srgbClr val="E86868"/>
              </a:solidFill>
            </p:spPr>
            <p:txBody>
              <a:bodyPr/>
              <a:lstStyle/>
              <a:p>
                <a:endParaRPr lang="fr-BE"/>
              </a:p>
            </p:txBody>
          </p:sp>
          <p:sp>
            <p:nvSpPr>
              <p:cNvPr id="11" name="TextBox 11"/>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nvGrpSpPr>
            <p:cNvPr id="12" name="Group 12"/>
            <p:cNvGrpSpPr/>
            <p:nvPr/>
          </p:nvGrpSpPr>
          <p:grpSpPr>
            <a:xfrm rot="5400000">
              <a:off x="6676227" y="-3521088"/>
              <a:ext cx="552810" cy="7594986"/>
              <a:chOff x="0" y="0"/>
              <a:chExt cx="109197" cy="1500244"/>
            </a:xfrm>
          </p:grpSpPr>
          <p:sp>
            <p:nvSpPr>
              <p:cNvPr id="13" name="Freeform 13"/>
              <p:cNvSpPr/>
              <p:nvPr/>
            </p:nvSpPr>
            <p:spPr>
              <a:xfrm>
                <a:off x="0" y="0"/>
                <a:ext cx="109197" cy="1500244"/>
              </a:xfrm>
              <a:custGeom>
                <a:avLst/>
                <a:gdLst/>
                <a:ahLst/>
                <a:cxnLst/>
                <a:rect l="l" t="t" r="r" b="b"/>
                <a:pathLst>
                  <a:path w="109197" h="1500244">
                    <a:moveTo>
                      <a:pt x="0" y="0"/>
                    </a:moveTo>
                    <a:lnTo>
                      <a:pt x="109197" y="0"/>
                    </a:lnTo>
                    <a:lnTo>
                      <a:pt x="109197" y="1500244"/>
                    </a:lnTo>
                    <a:lnTo>
                      <a:pt x="0" y="1500244"/>
                    </a:lnTo>
                    <a:close/>
                  </a:path>
                </a:pathLst>
              </a:custGeom>
              <a:solidFill>
                <a:srgbClr val="51BDC4"/>
              </a:solidFill>
            </p:spPr>
            <p:txBody>
              <a:bodyPr/>
              <a:lstStyle/>
              <a:p>
                <a:endParaRPr lang="fr-BE"/>
              </a:p>
            </p:txBody>
          </p:sp>
          <p:sp>
            <p:nvSpPr>
              <p:cNvPr id="14" name="TextBox 14"/>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nvGrpSpPr>
            <p:cNvPr id="15" name="Group 15"/>
            <p:cNvGrpSpPr/>
            <p:nvPr/>
          </p:nvGrpSpPr>
          <p:grpSpPr>
            <a:xfrm rot="5400000">
              <a:off x="17075256" y="-6755934"/>
              <a:ext cx="552810" cy="14064678"/>
              <a:chOff x="0" y="0"/>
              <a:chExt cx="109197" cy="2778208"/>
            </a:xfrm>
          </p:grpSpPr>
          <p:sp>
            <p:nvSpPr>
              <p:cNvPr id="16" name="Freeform 16"/>
              <p:cNvSpPr/>
              <p:nvPr/>
            </p:nvSpPr>
            <p:spPr>
              <a:xfrm>
                <a:off x="0" y="0"/>
                <a:ext cx="109197" cy="2778208"/>
              </a:xfrm>
              <a:custGeom>
                <a:avLst/>
                <a:gdLst/>
                <a:ahLst/>
                <a:cxnLst/>
                <a:rect l="l" t="t" r="r" b="b"/>
                <a:pathLst>
                  <a:path w="109197" h="2778208">
                    <a:moveTo>
                      <a:pt x="0" y="0"/>
                    </a:moveTo>
                    <a:lnTo>
                      <a:pt x="109197" y="0"/>
                    </a:lnTo>
                    <a:lnTo>
                      <a:pt x="109197" y="2778208"/>
                    </a:lnTo>
                    <a:lnTo>
                      <a:pt x="0" y="2778208"/>
                    </a:lnTo>
                    <a:close/>
                  </a:path>
                </a:pathLst>
              </a:custGeom>
              <a:solidFill>
                <a:srgbClr val="3AA748"/>
              </a:solidFill>
            </p:spPr>
            <p:txBody>
              <a:bodyPr/>
              <a:lstStyle/>
              <a:p>
                <a:endParaRPr lang="fr-BE"/>
              </a:p>
            </p:txBody>
          </p:sp>
          <p:sp>
            <p:nvSpPr>
              <p:cNvPr id="17" name="TextBox 17"/>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49876" y="3634608"/>
            <a:ext cx="6006558" cy="3851705"/>
          </a:xfrm>
          <a:custGeom>
            <a:avLst/>
            <a:gdLst/>
            <a:ahLst/>
            <a:cxnLst/>
            <a:rect l="l" t="t" r="r" b="b"/>
            <a:pathLst>
              <a:path w="6006558" h="3851705">
                <a:moveTo>
                  <a:pt x="0" y="0"/>
                </a:moveTo>
                <a:lnTo>
                  <a:pt x="6006557" y="0"/>
                </a:lnTo>
                <a:lnTo>
                  <a:pt x="6006557" y="3851705"/>
                </a:lnTo>
                <a:lnTo>
                  <a:pt x="0" y="385170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BE"/>
          </a:p>
        </p:txBody>
      </p:sp>
      <p:grpSp>
        <p:nvGrpSpPr>
          <p:cNvPr id="3" name="Group 3"/>
          <p:cNvGrpSpPr/>
          <p:nvPr/>
        </p:nvGrpSpPr>
        <p:grpSpPr>
          <a:xfrm>
            <a:off x="3163292" y="6287937"/>
            <a:ext cx="2779725" cy="537779"/>
            <a:chOff x="0" y="0"/>
            <a:chExt cx="604371" cy="116925"/>
          </a:xfrm>
        </p:grpSpPr>
        <p:sp>
          <p:nvSpPr>
            <p:cNvPr id="4" name="Freeform 4"/>
            <p:cNvSpPr/>
            <p:nvPr/>
          </p:nvSpPr>
          <p:spPr>
            <a:xfrm>
              <a:off x="0" y="0"/>
              <a:ext cx="604371" cy="116925"/>
            </a:xfrm>
            <a:custGeom>
              <a:avLst/>
              <a:gdLst/>
              <a:ahLst/>
              <a:cxnLst/>
              <a:rect l="l" t="t" r="r" b="b"/>
              <a:pathLst>
                <a:path w="604371" h="116925">
                  <a:moveTo>
                    <a:pt x="0" y="0"/>
                  </a:moveTo>
                  <a:lnTo>
                    <a:pt x="604371" y="0"/>
                  </a:lnTo>
                  <a:lnTo>
                    <a:pt x="604371" y="116925"/>
                  </a:lnTo>
                  <a:lnTo>
                    <a:pt x="0" y="116925"/>
                  </a:lnTo>
                  <a:close/>
                </a:path>
              </a:pathLst>
            </a:custGeom>
            <a:solidFill>
              <a:srgbClr val="00707F"/>
            </a:solidFill>
          </p:spPr>
          <p:txBody>
            <a:bodyPr/>
            <a:lstStyle/>
            <a:p>
              <a:endParaRPr lang="fr-BE"/>
            </a:p>
          </p:txBody>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163292" y="6194480"/>
            <a:ext cx="2779725" cy="648493"/>
          </a:xfrm>
          <a:prstGeom prst="rect">
            <a:avLst/>
          </a:prstGeom>
        </p:spPr>
        <p:txBody>
          <a:bodyPr lIns="0" tIns="0" rIns="0" bIns="0" rtlCol="0" anchor="t">
            <a:spAutoFit/>
          </a:bodyPr>
          <a:lstStyle/>
          <a:p>
            <a:pPr algn="ctr">
              <a:lnSpc>
                <a:spcPts val="5342"/>
              </a:lnSpc>
            </a:pPr>
            <a:r>
              <a:rPr lang="en-US" sz="3815">
                <a:solidFill>
                  <a:srgbClr val="FFFFFF"/>
                </a:solidFill>
                <a:latin typeface="Source Sans Pro Bold"/>
              </a:rPr>
              <a:t>= 15 000 KM</a:t>
            </a:r>
          </a:p>
        </p:txBody>
      </p:sp>
      <p:sp>
        <p:nvSpPr>
          <p:cNvPr id="7" name="Freeform 7"/>
          <p:cNvSpPr/>
          <p:nvPr/>
        </p:nvSpPr>
        <p:spPr>
          <a:xfrm>
            <a:off x="14975015" y="4174050"/>
            <a:ext cx="2229740" cy="2229740"/>
          </a:xfrm>
          <a:custGeom>
            <a:avLst/>
            <a:gdLst/>
            <a:ahLst/>
            <a:cxnLst/>
            <a:rect l="l" t="t" r="r" b="b"/>
            <a:pathLst>
              <a:path w="2229740" h="2229740">
                <a:moveTo>
                  <a:pt x="0" y="0"/>
                </a:moveTo>
                <a:lnTo>
                  <a:pt x="2229740" y="0"/>
                </a:lnTo>
                <a:lnTo>
                  <a:pt x="2229740" y="2229740"/>
                </a:lnTo>
                <a:lnTo>
                  <a:pt x="0" y="222974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BE"/>
          </a:p>
        </p:txBody>
      </p:sp>
      <p:sp>
        <p:nvSpPr>
          <p:cNvPr id="8" name="TextBox 8"/>
          <p:cNvSpPr txBox="1"/>
          <p:nvPr/>
        </p:nvSpPr>
        <p:spPr>
          <a:xfrm>
            <a:off x="1156395" y="703497"/>
            <a:ext cx="16072062" cy="1036362"/>
          </a:xfrm>
          <a:prstGeom prst="rect">
            <a:avLst/>
          </a:prstGeom>
        </p:spPr>
        <p:txBody>
          <a:bodyPr wrap="square" lIns="0" tIns="0" rIns="0" bIns="0" rtlCol="0" anchor="t">
            <a:spAutoFit/>
          </a:bodyPr>
          <a:lstStyle/>
          <a:p>
            <a:pPr marL="0" lvl="0" indent="0" algn="ctr">
              <a:lnSpc>
                <a:spcPts val="8400"/>
              </a:lnSpc>
              <a:spcBef>
                <a:spcPct val="0"/>
              </a:spcBef>
            </a:pPr>
            <a:r>
              <a:rPr lang="en-US" sz="6000" u="none" strike="noStrike" dirty="0">
                <a:solidFill>
                  <a:srgbClr val="00707F"/>
                </a:solidFill>
                <a:latin typeface="Source Sans 3 Ultra-Bold"/>
              </a:rPr>
              <a:t>L'IMPACT D'INTERNET ET DES VIDÉOS EN LIGNE</a:t>
            </a:r>
          </a:p>
        </p:txBody>
      </p:sp>
      <p:sp>
        <p:nvSpPr>
          <p:cNvPr id="9" name="TextBox 9"/>
          <p:cNvSpPr txBox="1"/>
          <p:nvPr/>
        </p:nvSpPr>
        <p:spPr>
          <a:xfrm>
            <a:off x="2044972" y="4614511"/>
            <a:ext cx="5016364" cy="1317708"/>
          </a:xfrm>
          <a:prstGeom prst="rect">
            <a:avLst/>
          </a:prstGeom>
        </p:spPr>
        <p:txBody>
          <a:bodyPr lIns="0" tIns="0" rIns="0" bIns="0" rtlCol="0" anchor="t">
            <a:spAutoFit/>
          </a:bodyPr>
          <a:lstStyle/>
          <a:p>
            <a:pPr algn="ctr">
              <a:lnSpc>
                <a:spcPts val="5342"/>
              </a:lnSpc>
            </a:pPr>
            <a:r>
              <a:rPr lang="en-US" sz="3815">
                <a:solidFill>
                  <a:srgbClr val="00707F"/>
                </a:solidFill>
                <a:latin typeface="Source Sans Pro"/>
              </a:rPr>
              <a:t>UNE RECHERCHE INTERNET OU UN MAIL </a:t>
            </a:r>
          </a:p>
        </p:txBody>
      </p:sp>
      <p:grpSp>
        <p:nvGrpSpPr>
          <p:cNvPr id="10" name="Group 10"/>
          <p:cNvGrpSpPr/>
          <p:nvPr/>
        </p:nvGrpSpPr>
        <p:grpSpPr>
          <a:xfrm>
            <a:off x="9174969" y="4183765"/>
            <a:ext cx="619080" cy="459204"/>
            <a:chOff x="0" y="0"/>
            <a:chExt cx="150447" cy="111595"/>
          </a:xfrm>
        </p:grpSpPr>
        <p:sp>
          <p:nvSpPr>
            <p:cNvPr id="11" name="Freeform 11"/>
            <p:cNvSpPr/>
            <p:nvPr/>
          </p:nvSpPr>
          <p:spPr>
            <a:xfrm>
              <a:off x="0" y="0"/>
              <a:ext cx="150447" cy="111595"/>
            </a:xfrm>
            <a:custGeom>
              <a:avLst/>
              <a:gdLst/>
              <a:ahLst/>
              <a:cxnLst/>
              <a:rect l="l" t="t" r="r" b="b"/>
              <a:pathLst>
                <a:path w="150447" h="111595">
                  <a:moveTo>
                    <a:pt x="0" y="0"/>
                  </a:moveTo>
                  <a:lnTo>
                    <a:pt x="150447" y="0"/>
                  </a:lnTo>
                  <a:lnTo>
                    <a:pt x="150447" y="111595"/>
                  </a:lnTo>
                  <a:lnTo>
                    <a:pt x="0" y="111595"/>
                  </a:lnTo>
                  <a:close/>
                </a:path>
              </a:pathLst>
            </a:custGeom>
            <a:solidFill>
              <a:srgbClr val="00707F"/>
            </a:solidFill>
          </p:spPr>
          <p:txBody>
            <a:bodyPr/>
            <a:lstStyle/>
            <a:p>
              <a:endParaRPr lang="fr-BE"/>
            </a:p>
          </p:txBody>
        </p:sp>
        <p:sp>
          <p:nvSpPr>
            <p:cNvPr id="12" name="TextBox 12"/>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9174969" y="3634608"/>
            <a:ext cx="739444" cy="451500"/>
            <a:chOff x="0" y="0"/>
            <a:chExt cx="179698" cy="109723"/>
          </a:xfrm>
        </p:grpSpPr>
        <p:sp>
          <p:nvSpPr>
            <p:cNvPr id="14" name="Freeform 14"/>
            <p:cNvSpPr/>
            <p:nvPr/>
          </p:nvSpPr>
          <p:spPr>
            <a:xfrm>
              <a:off x="0" y="0"/>
              <a:ext cx="179698" cy="109723"/>
            </a:xfrm>
            <a:custGeom>
              <a:avLst/>
              <a:gdLst/>
              <a:ahLst/>
              <a:cxnLst/>
              <a:rect l="l" t="t" r="r" b="b"/>
              <a:pathLst>
                <a:path w="179698" h="109723">
                  <a:moveTo>
                    <a:pt x="0" y="0"/>
                  </a:moveTo>
                  <a:lnTo>
                    <a:pt x="179698" y="0"/>
                  </a:lnTo>
                  <a:lnTo>
                    <a:pt x="179698" y="109723"/>
                  </a:lnTo>
                  <a:lnTo>
                    <a:pt x="0" y="109723"/>
                  </a:lnTo>
                  <a:close/>
                </a:path>
              </a:pathLst>
            </a:custGeom>
            <a:solidFill>
              <a:srgbClr val="00707F"/>
            </a:solidFill>
          </p:spPr>
          <p:txBody>
            <a:bodyPr/>
            <a:lstStyle/>
            <a:p>
              <a:endParaRPr lang="fr-BE"/>
            </a:p>
          </p:txBody>
        </p:sp>
        <p:sp>
          <p:nvSpPr>
            <p:cNvPr id="15" name="TextBox 1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9144000" y="3618749"/>
            <a:ext cx="6945885" cy="3867564"/>
          </a:xfrm>
          <a:prstGeom prst="rect">
            <a:avLst/>
          </a:prstGeom>
        </p:spPr>
        <p:txBody>
          <a:bodyPr lIns="0" tIns="0" rIns="0" bIns="0" rtlCol="0" anchor="t">
            <a:spAutoFit/>
          </a:bodyPr>
          <a:lstStyle/>
          <a:p>
            <a:pPr>
              <a:lnSpc>
                <a:spcPts val="4064"/>
              </a:lnSpc>
              <a:spcBef>
                <a:spcPct val="0"/>
              </a:spcBef>
            </a:pPr>
            <a:r>
              <a:rPr lang="en-US" sz="2903">
                <a:solidFill>
                  <a:srgbClr val="00707F"/>
                </a:solidFill>
                <a:latin typeface="Source Sans Pro"/>
              </a:rPr>
              <a:t> </a:t>
            </a:r>
            <a:r>
              <a:rPr lang="en-US" sz="2903">
                <a:solidFill>
                  <a:srgbClr val="FFFFFF"/>
                </a:solidFill>
                <a:latin typeface="Source Sans Pro Bold"/>
              </a:rPr>
              <a:t>80%</a:t>
            </a:r>
            <a:r>
              <a:rPr lang="en-US" sz="2903">
                <a:solidFill>
                  <a:srgbClr val="FFFFFF"/>
                </a:solidFill>
                <a:latin typeface="Source Sans Pro"/>
              </a:rPr>
              <a:t> </a:t>
            </a:r>
            <a:r>
              <a:rPr lang="en-US" sz="2903">
                <a:solidFill>
                  <a:srgbClr val="00707F"/>
                </a:solidFill>
                <a:latin typeface="Source Sans Pro"/>
              </a:rPr>
              <a:t>DES FLUX DE DONNÉES SUR INTERNE</a:t>
            </a:r>
          </a:p>
          <a:p>
            <a:pPr>
              <a:lnSpc>
                <a:spcPts val="4064"/>
              </a:lnSpc>
              <a:spcBef>
                <a:spcPct val="0"/>
              </a:spcBef>
            </a:pPr>
            <a:r>
              <a:rPr lang="en-US" sz="2903">
                <a:solidFill>
                  <a:srgbClr val="FFFFFF"/>
                </a:solidFill>
                <a:latin typeface="Source Sans Pro"/>
              </a:rPr>
              <a:t> </a:t>
            </a:r>
            <a:r>
              <a:rPr lang="en-US" sz="2903">
                <a:solidFill>
                  <a:srgbClr val="FFFFFF"/>
                </a:solidFill>
                <a:latin typeface="Source Sans Pro Bold"/>
              </a:rPr>
              <a:t>1%</a:t>
            </a:r>
            <a:r>
              <a:rPr lang="en-US" sz="2903">
                <a:solidFill>
                  <a:srgbClr val="FFFFFF"/>
                </a:solidFill>
                <a:latin typeface="Source Sans Pro"/>
              </a:rPr>
              <a:t> </a:t>
            </a:r>
            <a:r>
              <a:rPr lang="en-US" sz="2903">
                <a:solidFill>
                  <a:srgbClr val="00707F"/>
                </a:solidFill>
                <a:latin typeface="Source Sans Pro"/>
              </a:rPr>
              <a:t>DES ÉMISSIONS MONDIALES</a:t>
            </a:r>
          </a:p>
          <a:p>
            <a:pPr>
              <a:lnSpc>
                <a:spcPts val="3760"/>
              </a:lnSpc>
              <a:spcBef>
                <a:spcPct val="0"/>
              </a:spcBef>
            </a:pPr>
            <a:endParaRPr lang="en-US" sz="2903">
              <a:solidFill>
                <a:srgbClr val="00707F"/>
              </a:solidFill>
              <a:latin typeface="Source Sans Pro"/>
            </a:endParaRPr>
          </a:p>
          <a:p>
            <a:pPr>
              <a:lnSpc>
                <a:spcPts val="3760"/>
              </a:lnSpc>
              <a:spcBef>
                <a:spcPct val="0"/>
              </a:spcBef>
            </a:pPr>
            <a:r>
              <a:rPr lang="en-US" sz="2686">
                <a:solidFill>
                  <a:srgbClr val="3AA748"/>
                </a:solidFill>
                <a:latin typeface="Source Sans Pro Bold"/>
              </a:rPr>
              <a:t>POURQUOI ? </a:t>
            </a:r>
          </a:p>
          <a:p>
            <a:pPr marL="579980" lvl="1" indent="-289990">
              <a:lnSpc>
                <a:spcPts val="3760"/>
              </a:lnSpc>
              <a:buFont typeface="Arial"/>
              <a:buChar char="•"/>
            </a:pPr>
            <a:r>
              <a:rPr lang="en-US" sz="2686">
                <a:solidFill>
                  <a:srgbClr val="00707F"/>
                </a:solidFill>
                <a:latin typeface="Source Sans Pro"/>
              </a:rPr>
              <a:t>USAGE DU RÉSEAU</a:t>
            </a:r>
          </a:p>
          <a:p>
            <a:pPr marL="579980" lvl="1" indent="-289990">
              <a:lnSpc>
                <a:spcPts val="3760"/>
              </a:lnSpc>
              <a:buFont typeface="Arial"/>
              <a:buChar char="•"/>
            </a:pPr>
            <a:r>
              <a:rPr lang="en-US" sz="2686">
                <a:solidFill>
                  <a:srgbClr val="00707F"/>
                </a:solidFill>
                <a:latin typeface="Source Sans Pro"/>
              </a:rPr>
              <a:t>STOCKAGE AUX DATA CENTERS</a:t>
            </a:r>
          </a:p>
          <a:p>
            <a:pPr marL="579980" lvl="1" indent="-289990">
              <a:lnSpc>
                <a:spcPts val="3760"/>
              </a:lnSpc>
              <a:buFont typeface="Arial"/>
              <a:buChar char="•"/>
            </a:pPr>
            <a:r>
              <a:rPr lang="en-US" sz="2686">
                <a:solidFill>
                  <a:srgbClr val="00707F"/>
                </a:solidFill>
                <a:latin typeface="Source Sans Pro"/>
              </a:rPr>
              <a:t>QUALITÉ DE LA VIDÉO </a:t>
            </a:r>
          </a:p>
          <a:p>
            <a:pPr marL="579980" lvl="1" indent="-289990">
              <a:lnSpc>
                <a:spcPts val="3760"/>
              </a:lnSpc>
              <a:buFont typeface="Arial"/>
              <a:buChar char="•"/>
            </a:pPr>
            <a:r>
              <a:rPr lang="en-US" sz="2686">
                <a:solidFill>
                  <a:srgbClr val="00707F"/>
                </a:solidFill>
                <a:latin typeface="Source Sans Pro"/>
              </a:rPr>
              <a:t>TAILLE DE L'ÉCRAN ET NOMBRE DE PIXELS</a:t>
            </a:r>
          </a:p>
        </p:txBody>
      </p:sp>
      <p:grpSp>
        <p:nvGrpSpPr>
          <p:cNvPr id="17" name="Group 17"/>
          <p:cNvGrpSpPr/>
          <p:nvPr/>
        </p:nvGrpSpPr>
        <p:grpSpPr>
          <a:xfrm>
            <a:off x="0" y="9966833"/>
            <a:ext cx="18288000" cy="414608"/>
            <a:chOff x="0" y="0"/>
            <a:chExt cx="24384000" cy="552810"/>
          </a:xfrm>
        </p:grpSpPr>
        <p:grpSp>
          <p:nvGrpSpPr>
            <p:cNvPr id="18" name="Group 18"/>
            <p:cNvGrpSpPr/>
            <p:nvPr/>
          </p:nvGrpSpPr>
          <p:grpSpPr>
            <a:xfrm rot="5400000">
              <a:off x="1445074" y="-1445074"/>
              <a:ext cx="552810" cy="3442959"/>
              <a:chOff x="0" y="0"/>
              <a:chExt cx="109197" cy="680091"/>
            </a:xfrm>
          </p:grpSpPr>
          <p:sp>
            <p:nvSpPr>
              <p:cNvPr id="19" name="Freeform 19"/>
              <p:cNvSpPr/>
              <p:nvPr/>
            </p:nvSpPr>
            <p:spPr>
              <a:xfrm>
                <a:off x="0" y="0"/>
                <a:ext cx="109197" cy="680091"/>
              </a:xfrm>
              <a:custGeom>
                <a:avLst/>
                <a:gdLst/>
                <a:ahLst/>
                <a:cxnLst/>
                <a:rect l="l" t="t" r="r" b="b"/>
                <a:pathLst>
                  <a:path w="109197" h="680091">
                    <a:moveTo>
                      <a:pt x="0" y="0"/>
                    </a:moveTo>
                    <a:lnTo>
                      <a:pt x="109197" y="0"/>
                    </a:lnTo>
                    <a:lnTo>
                      <a:pt x="109197" y="680091"/>
                    </a:lnTo>
                    <a:lnTo>
                      <a:pt x="0" y="680091"/>
                    </a:lnTo>
                    <a:close/>
                  </a:path>
                </a:pathLst>
              </a:custGeom>
              <a:solidFill>
                <a:srgbClr val="E86868"/>
              </a:solidFill>
            </p:spPr>
            <p:txBody>
              <a:bodyPr/>
              <a:lstStyle/>
              <a:p>
                <a:endParaRPr lang="fr-BE"/>
              </a:p>
            </p:txBody>
          </p:sp>
          <p:sp>
            <p:nvSpPr>
              <p:cNvPr id="20" name="TextBox 20"/>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nvGrpSpPr>
            <p:cNvPr id="21" name="Group 21"/>
            <p:cNvGrpSpPr/>
            <p:nvPr/>
          </p:nvGrpSpPr>
          <p:grpSpPr>
            <a:xfrm rot="5400000">
              <a:off x="6676227" y="-3521088"/>
              <a:ext cx="552810" cy="7594986"/>
              <a:chOff x="0" y="0"/>
              <a:chExt cx="109197" cy="1500244"/>
            </a:xfrm>
          </p:grpSpPr>
          <p:sp>
            <p:nvSpPr>
              <p:cNvPr id="22" name="Freeform 22"/>
              <p:cNvSpPr/>
              <p:nvPr/>
            </p:nvSpPr>
            <p:spPr>
              <a:xfrm>
                <a:off x="0" y="0"/>
                <a:ext cx="109197" cy="1500244"/>
              </a:xfrm>
              <a:custGeom>
                <a:avLst/>
                <a:gdLst/>
                <a:ahLst/>
                <a:cxnLst/>
                <a:rect l="l" t="t" r="r" b="b"/>
                <a:pathLst>
                  <a:path w="109197" h="1500244">
                    <a:moveTo>
                      <a:pt x="0" y="0"/>
                    </a:moveTo>
                    <a:lnTo>
                      <a:pt x="109197" y="0"/>
                    </a:lnTo>
                    <a:lnTo>
                      <a:pt x="109197" y="1500244"/>
                    </a:lnTo>
                    <a:lnTo>
                      <a:pt x="0" y="1500244"/>
                    </a:lnTo>
                    <a:close/>
                  </a:path>
                </a:pathLst>
              </a:custGeom>
              <a:solidFill>
                <a:srgbClr val="51BDC4"/>
              </a:solidFill>
            </p:spPr>
            <p:txBody>
              <a:bodyPr/>
              <a:lstStyle/>
              <a:p>
                <a:endParaRPr lang="fr-BE"/>
              </a:p>
            </p:txBody>
          </p:sp>
          <p:sp>
            <p:nvSpPr>
              <p:cNvPr id="23" name="TextBox 23"/>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nvGrpSpPr>
            <p:cNvPr id="24" name="Group 24"/>
            <p:cNvGrpSpPr/>
            <p:nvPr/>
          </p:nvGrpSpPr>
          <p:grpSpPr>
            <a:xfrm rot="5400000">
              <a:off x="17075256" y="-6755934"/>
              <a:ext cx="552810" cy="14064678"/>
              <a:chOff x="0" y="0"/>
              <a:chExt cx="109197" cy="2778208"/>
            </a:xfrm>
          </p:grpSpPr>
          <p:sp>
            <p:nvSpPr>
              <p:cNvPr id="25" name="Freeform 25"/>
              <p:cNvSpPr/>
              <p:nvPr/>
            </p:nvSpPr>
            <p:spPr>
              <a:xfrm>
                <a:off x="0" y="0"/>
                <a:ext cx="109197" cy="2778208"/>
              </a:xfrm>
              <a:custGeom>
                <a:avLst/>
                <a:gdLst/>
                <a:ahLst/>
                <a:cxnLst/>
                <a:rect l="l" t="t" r="r" b="b"/>
                <a:pathLst>
                  <a:path w="109197" h="2778208">
                    <a:moveTo>
                      <a:pt x="0" y="0"/>
                    </a:moveTo>
                    <a:lnTo>
                      <a:pt x="109197" y="0"/>
                    </a:lnTo>
                    <a:lnTo>
                      <a:pt x="109197" y="2778208"/>
                    </a:lnTo>
                    <a:lnTo>
                      <a:pt x="0" y="2778208"/>
                    </a:lnTo>
                    <a:close/>
                  </a:path>
                </a:pathLst>
              </a:custGeom>
              <a:solidFill>
                <a:srgbClr val="3AA748"/>
              </a:solidFill>
            </p:spPr>
            <p:txBody>
              <a:bodyPr/>
              <a:lstStyle/>
              <a:p>
                <a:endParaRPr lang="fr-BE"/>
              </a:p>
            </p:txBody>
          </p:sp>
          <p:sp>
            <p:nvSpPr>
              <p:cNvPr id="26" name="TextBox 26"/>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0558191" y="2987524"/>
            <a:ext cx="4968015" cy="4967995"/>
            <a:chOff x="0" y="0"/>
            <a:chExt cx="6350000" cy="6349975"/>
          </a:xfrm>
        </p:grpSpPr>
        <p:sp>
          <p:nvSpPr>
            <p:cNvPr id="3" name="Freeform 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24012" r="-24012"/>
              </a:stretch>
            </a:blipFill>
          </p:spPr>
          <p:txBody>
            <a:bodyPr/>
            <a:lstStyle/>
            <a:p>
              <a:endParaRPr lang="fr-BE"/>
            </a:p>
          </p:txBody>
        </p:sp>
      </p:grpSp>
      <p:grpSp>
        <p:nvGrpSpPr>
          <p:cNvPr id="4" name="Group 4"/>
          <p:cNvGrpSpPr>
            <a:grpSpLocks noChangeAspect="1"/>
          </p:cNvGrpSpPr>
          <p:nvPr/>
        </p:nvGrpSpPr>
        <p:grpSpPr>
          <a:xfrm>
            <a:off x="2876544" y="2987524"/>
            <a:ext cx="4968015" cy="4967995"/>
            <a:chOff x="0" y="0"/>
            <a:chExt cx="6350000" cy="6349975"/>
          </a:xfrm>
        </p:grpSpPr>
        <p:sp>
          <p:nvSpPr>
            <p:cNvPr id="5" name="Freeform 5"/>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29146" r="-21229"/>
              </a:stretch>
            </a:blipFill>
          </p:spPr>
          <p:txBody>
            <a:bodyPr/>
            <a:lstStyle/>
            <a:p>
              <a:endParaRPr lang="fr-BE"/>
            </a:p>
          </p:txBody>
        </p:sp>
      </p:grpSp>
      <p:sp>
        <p:nvSpPr>
          <p:cNvPr id="6" name="TextBox 6"/>
          <p:cNvSpPr txBox="1"/>
          <p:nvPr/>
        </p:nvSpPr>
        <p:spPr>
          <a:xfrm>
            <a:off x="5348433" y="448606"/>
            <a:ext cx="7591134" cy="1036362"/>
          </a:xfrm>
          <a:prstGeom prst="rect">
            <a:avLst/>
          </a:prstGeom>
        </p:spPr>
        <p:txBody>
          <a:bodyPr lIns="0" tIns="0" rIns="0" bIns="0" rtlCol="0" anchor="t">
            <a:spAutoFit/>
          </a:bodyPr>
          <a:lstStyle/>
          <a:p>
            <a:pPr marL="0" lvl="0" indent="0" algn="ctr">
              <a:lnSpc>
                <a:spcPts val="8400"/>
              </a:lnSpc>
              <a:spcBef>
                <a:spcPct val="0"/>
              </a:spcBef>
            </a:pPr>
            <a:r>
              <a:rPr lang="en-US" sz="6000" u="none" strike="noStrike">
                <a:solidFill>
                  <a:srgbClr val="00707F"/>
                </a:solidFill>
                <a:latin typeface="Source Sans 3 Ultra-Bold"/>
              </a:rPr>
              <a:t>LES IMPACTS SOCIAUX</a:t>
            </a:r>
          </a:p>
        </p:txBody>
      </p:sp>
      <p:sp>
        <p:nvSpPr>
          <p:cNvPr id="7" name="TextBox 7"/>
          <p:cNvSpPr txBox="1"/>
          <p:nvPr/>
        </p:nvSpPr>
        <p:spPr>
          <a:xfrm>
            <a:off x="10714785" y="8237235"/>
            <a:ext cx="4473297" cy="589091"/>
          </a:xfrm>
          <a:prstGeom prst="rect">
            <a:avLst/>
          </a:prstGeom>
        </p:spPr>
        <p:txBody>
          <a:bodyPr lIns="0" tIns="0" rIns="0" bIns="0" rtlCol="0" anchor="t">
            <a:spAutoFit/>
          </a:bodyPr>
          <a:lstStyle/>
          <a:p>
            <a:pPr algn="ctr">
              <a:lnSpc>
                <a:spcPts val="4805"/>
              </a:lnSpc>
            </a:pPr>
            <a:r>
              <a:rPr lang="en-US" sz="3432">
                <a:solidFill>
                  <a:srgbClr val="00707F"/>
                </a:solidFill>
                <a:latin typeface="Source Sans Pro Bold"/>
              </a:rPr>
              <a:t>PROBLÈMES MÉDICAUX</a:t>
            </a:r>
          </a:p>
        </p:txBody>
      </p:sp>
      <p:sp>
        <p:nvSpPr>
          <p:cNvPr id="8" name="TextBox 8"/>
          <p:cNvSpPr txBox="1"/>
          <p:nvPr/>
        </p:nvSpPr>
        <p:spPr>
          <a:xfrm>
            <a:off x="11641012" y="8803242"/>
            <a:ext cx="2613065" cy="589091"/>
          </a:xfrm>
          <a:prstGeom prst="rect">
            <a:avLst/>
          </a:prstGeom>
        </p:spPr>
        <p:txBody>
          <a:bodyPr lIns="0" tIns="0" rIns="0" bIns="0" rtlCol="0" anchor="t">
            <a:spAutoFit/>
          </a:bodyPr>
          <a:lstStyle/>
          <a:p>
            <a:pPr algn="ctr">
              <a:lnSpc>
                <a:spcPts val="4805"/>
              </a:lnSpc>
            </a:pPr>
            <a:r>
              <a:rPr lang="en-US" sz="3432">
                <a:solidFill>
                  <a:srgbClr val="00707F"/>
                </a:solidFill>
                <a:latin typeface="Source Sans Pro Bold"/>
              </a:rPr>
              <a:t>DÉPENDANCE</a:t>
            </a:r>
          </a:p>
        </p:txBody>
      </p:sp>
      <p:sp>
        <p:nvSpPr>
          <p:cNvPr id="9" name="TextBox 9"/>
          <p:cNvSpPr txBox="1"/>
          <p:nvPr/>
        </p:nvSpPr>
        <p:spPr>
          <a:xfrm>
            <a:off x="2761794" y="8193642"/>
            <a:ext cx="5197517" cy="1198691"/>
          </a:xfrm>
          <a:prstGeom prst="rect">
            <a:avLst/>
          </a:prstGeom>
        </p:spPr>
        <p:txBody>
          <a:bodyPr lIns="0" tIns="0" rIns="0" bIns="0" rtlCol="0" anchor="t">
            <a:spAutoFit/>
          </a:bodyPr>
          <a:lstStyle/>
          <a:p>
            <a:pPr algn="ctr">
              <a:lnSpc>
                <a:spcPts val="4805"/>
              </a:lnSpc>
            </a:pPr>
            <a:r>
              <a:rPr lang="en-US" sz="3432">
                <a:solidFill>
                  <a:srgbClr val="00707F"/>
                </a:solidFill>
                <a:latin typeface="Source Sans Pro Bold"/>
              </a:rPr>
              <a:t>MAUVAISES CONDITIONS DE TRAVAIL</a:t>
            </a:r>
          </a:p>
        </p:txBody>
      </p:sp>
      <p:sp>
        <p:nvSpPr>
          <p:cNvPr id="10" name="TextBox 10"/>
          <p:cNvSpPr txBox="1"/>
          <p:nvPr/>
        </p:nvSpPr>
        <p:spPr>
          <a:xfrm>
            <a:off x="4071522" y="2091148"/>
            <a:ext cx="2578060" cy="596900"/>
          </a:xfrm>
          <a:prstGeom prst="rect">
            <a:avLst/>
          </a:prstGeom>
        </p:spPr>
        <p:txBody>
          <a:bodyPr lIns="0" tIns="0" rIns="0" bIns="0" rtlCol="0" anchor="t">
            <a:spAutoFit/>
          </a:bodyPr>
          <a:lstStyle/>
          <a:p>
            <a:pPr algn="ctr">
              <a:lnSpc>
                <a:spcPts val="4900"/>
              </a:lnSpc>
            </a:pPr>
            <a:r>
              <a:rPr lang="en-US" sz="3500">
                <a:solidFill>
                  <a:srgbClr val="3AA748"/>
                </a:solidFill>
                <a:latin typeface="Source Sans 3"/>
              </a:rPr>
              <a:t>PRODUCTION</a:t>
            </a:r>
          </a:p>
        </p:txBody>
      </p:sp>
      <p:sp>
        <p:nvSpPr>
          <p:cNvPr id="11" name="TextBox 11"/>
          <p:cNvSpPr txBox="1"/>
          <p:nvPr/>
        </p:nvSpPr>
        <p:spPr>
          <a:xfrm>
            <a:off x="11830321" y="2091148"/>
            <a:ext cx="2423755" cy="596900"/>
          </a:xfrm>
          <a:prstGeom prst="rect">
            <a:avLst/>
          </a:prstGeom>
        </p:spPr>
        <p:txBody>
          <a:bodyPr lIns="0" tIns="0" rIns="0" bIns="0" rtlCol="0" anchor="t">
            <a:spAutoFit/>
          </a:bodyPr>
          <a:lstStyle/>
          <a:p>
            <a:pPr algn="ctr">
              <a:lnSpc>
                <a:spcPts val="4900"/>
              </a:lnSpc>
            </a:pPr>
            <a:r>
              <a:rPr lang="en-US" sz="3500">
                <a:solidFill>
                  <a:srgbClr val="3AA748"/>
                </a:solidFill>
                <a:latin typeface="Source Sans 3"/>
              </a:rPr>
              <a:t>UTILISATION</a:t>
            </a:r>
          </a:p>
        </p:txBody>
      </p:sp>
      <p:grpSp>
        <p:nvGrpSpPr>
          <p:cNvPr id="12" name="Group 12"/>
          <p:cNvGrpSpPr/>
          <p:nvPr/>
        </p:nvGrpSpPr>
        <p:grpSpPr>
          <a:xfrm>
            <a:off x="0" y="9966833"/>
            <a:ext cx="18288000" cy="414608"/>
            <a:chOff x="0" y="0"/>
            <a:chExt cx="24384000" cy="552810"/>
          </a:xfrm>
        </p:grpSpPr>
        <p:grpSp>
          <p:nvGrpSpPr>
            <p:cNvPr id="13" name="Group 13"/>
            <p:cNvGrpSpPr/>
            <p:nvPr/>
          </p:nvGrpSpPr>
          <p:grpSpPr>
            <a:xfrm rot="5400000">
              <a:off x="1445074" y="-1445074"/>
              <a:ext cx="552810" cy="3442959"/>
              <a:chOff x="0" y="0"/>
              <a:chExt cx="109197" cy="680091"/>
            </a:xfrm>
          </p:grpSpPr>
          <p:sp>
            <p:nvSpPr>
              <p:cNvPr id="14" name="Freeform 14"/>
              <p:cNvSpPr/>
              <p:nvPr/>
            </p:nvSpPr>
            <p:spPr>
              <a:xfrm>
                <a:off x="0" y="0"/>
                <a:ext cx="109197" cy="680091"/>
              </a:xfrm>
              <a:custGeom>
                <a:avLst/>
                <a:gdLst/>
                <a:ahLst/>
                <a:cxnLst/>
                <a:rect l="l" t="t" r="r" b="b"/>
                <a:pathLst>
                  <a:path w="109197" h="680091">
                    <a:moveTo>
                      <a:pt x="0" y="0"/>
                    </a:moveTo>
                    <a:lnTo>
                      <a:pt x="109197" y="0"/>
                    </a:lnTo>
                    <a:lnTo>
                      <a:pt x="109197" y="680091"/>
                    </a:lnTo>
                    <a:lnTo>
                      <a:pt x="0" y="680091"/>
                    </a:lnTo>
                    <a:close/>
                  </a:path>
                </a:pathLst>
              </a:custGeom>
              <a:solidFill>
                <a:srgbClr val="E86868"/>
              </a:solidFill>
            </p:spPr>
            <p:txBody>
              <a:bodyPr/>
              <a:lstStyle/>
              <a:p>
                <a:endParaRPr lang="fr-BE"/>
              </a:p>
            </p:txBody>
          </p:sp>
          <p:sp>
            <p:nvSpPr>
              <p:cNvPr id="15" name="TextBox 15"/>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nvGrpSpPr>
            <p:cNvPr id="16" name="Group 16"/>
            <p:cNvGrpSpPr/>
            <p:nvPr/>
          </p:nvGrpSpPr>
          <p:grpSpPr>
            <a:xfrm rot="5400000">
              <a:off x="6676227" y="-3521088"/>
              <a:ext cx="552810" cy="7594986"/>
              <a:chOff x="0" y="0"/>
              <a:chExt cx="109197" cy="1500244"/>
            </a:xfrm>
          </p:grpSpPr>
          <p:sp>
            <p:nvSpPr>
              <p:cNvPr id="17" name="Freeform 17"/>
              <p:cNvSpPr/>
              <p:nvPr/>
            </p:nvSpPr>
            <p:spPr>
              <a:xfrm>
                <a:off x="0" y="0"/>
                <a:ext cx="109197" cy="1500244"/>
              </a:xfrm>
              <a:custGeom>
                <a:avLst/>
                <a:gdLst/>
                <a:ahLst/>
                <a:cxnLst/>
                <a:rect l="l" t="t" r="r" b="b"/>
                <a:pathLst>
                  <a:path w="109197" h="1500244">
                    <a:moveTo>
                      <a:pt x="0" y="0"/>
                    </a:moveTo>
                    <a:lnTo>
                      <a:pt x="109197" y="0"/>
                    </a:lnTo>
                    <a:lnTo>
                      <a:pt x="109197" y="1500244"/>
                    </a:lnTo>
                    <a:lnTo>
                      <a:pt x="0" y="1500244"/>
                    </a:lnTo>
                    <a:close/>
                  </a:path>
                </a:pathLst>
              </a:custGeom>
              <a:solidFill>
                <a:srgbClr val="51BDC4"/>
              </a:solidFill>
            </p:spPr>
            <p:txBody>
              <a:bodyPr/>
              <a:lstStyle/>
              <a:p>
                <a:endParaRPr lang="fr-BE"/>
              </a:p>
            </p:txBody>
          </p:sp>
          <p:sp>
            <p:nvSpPr>
              <p:cNvPr id="18" name="TextBox 18"/>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nvGrpSpPr>
            <p:cNvPr id="19" name="Group 19"/>
            <p:cNvGrpSpPr/>
            <p:nvPr/>
          </p:nvGrpSpPr>
          <p:grpSpPr>
            <a:xfrm rot="5400000">
              <a:off x="17075256" y="-6755934"/>
              <a:ext cx="552810" cy="14064678"/>
              <a:chOff x="0" y="0"/>
              <a:chExt cx="109197" cy="2778208"/>
            </a:xfrm>
          </p:grpSpPr>
          <p:sp>
            <p:nvSpPr>
              <p:cNvPr id="20" name="Freeform 20"/>
              <p:cNvSpPr/>
              <p:nvPr/>
            </p:nvSpPr>
            <p:spPr>
              <a:xfrm>
                <a:off x="0" y="0"/>
                <a:ext cx="109197" cy="2778208"/>
              </a:xfrm>
              <a:custGeom>
                <a:avLst/>
                <a:gdLst/>
                <a:ahLst/>
                <a:cxnLst/>
                <a:rect l="l" t="t" r="r" b="b"/>
                <a:pathLst>
                  <a:path w="109197" h="2778208">
                    <a:moveTo>
                      <a:pt x="0" y="0"/>
                    </a:moveTo>
                    <a:lnTo>
                      <a:pt x="109197" y="0"/>
                    </a:lnTo>
                    <a:lnTo>
                      <a:pt x="109197" y="2778208"/>
                    </a:lnTo>
                    <a:lnTo>
                      <a:pt x="0" y="2778208"/>
                    </a:lnTo>
                    <a:close/>
                  </a:path>
                </a:pathLst>
              </a:custGeom>
              <a:solidFill>
                <a:srgbClr val="3AA748"/>
              </a:solidFill>
            </p:spPr>
            <p:txBody>
              <a:bodyPr/>
              <a:lstStyle/>
              <a:p>
                <a:endParaRPr lang="fr-BE"/>
              </a:p>
            </p:txBody>
          </p:sp>
          <p:sp>
            <p:nvSpPr>
              <p:cNvPr id="21" name="TextBox 21"/>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887328" y="4233410"/>
            <a:ext cx="5250473" cy="3977313"/>
            <a:chOff x="0" y="0"/>
            <a:chExt cx="1382841" cy="1047523"/>
          </a:xfrm>
        </p:grpSpPr>
        <p:sp>
          <p:nvSpPr>
            <p:cNvPr id="3" name="Freeform 3"/>
            <p:cNvSpPr/>
            <p:nvPr/>
          </p:nvSpPr>
          <p:spPr>
            <a:xfrm>
              <a:off x="0" y="0"/>
              <a:ext cx="1382841" cy="1047523"/>
            </a:xfrm>
            <a:custGeom>
              <a:avLst/>
              <a:gdLst/>
              <a:ahLst/>
              <a:cxnLst/>
              <a:rect l="l" t="t" r="r" b="b"/>
              <a:pathLst>
                <a:path w="1382841" h="1047523">
                  <a:moveTo>
                    <a:pt x="75200" y="0"/>
                  </a:moveTo>
                  <a:lnTo>
                    <a:pt x="1307640" y="0"/>
                  </a:lnTo>
                  <a:cubicBezTo>
                    <a:pt x="1327585" y="0"/>
                    <a:pt x="1346712" y="7923"/>
                    <a:pt x="1360815" y="22026"/>
                  </a:cubicBezTo>
                  <a:cubicBezTo>
                    <a:pt x="1374918" y="36129"/>
                    <a:pt x="1382841" y="55256"/>
                    <a:pt x="1382841" y="75200"/>
                  </a:cubicBezTo>
                  <a:lnTo>
                    <a:pt x="1382841" y="972322"/>
                  </a:lnTo>
                  <a:cubicBezTo>
                    <a:pt x="1382841" y="1013854"/>
                    <a:pt x="1349172" y="1047523"/>
                    <a:pt x="1307640" y="1047523"/>
                  </a:cubicBezTo>
                  <a:lnTo>
                    <a:pt x="75200" y="1047523"/>
                  </a:lnTo>
                  <a:cubicBezTo>
                    <a:pt x="55256" y="1047523"/>
                    <a:pt x="36129" y="1039600"/>
                    <a:pt x="22026" y="1025497"/>
                  </a:cubicBezTo>
                  <a:cubicBezTo>
                    <a:pt x="7923" y="1011394"/>
                    <a:pt x="0" y="992267"/>
                    <a:pt x="0" y="972322"/>
                  </a:cubicBezTo>
                  <a:lnTo>
                    <a:pt x="0" y="75200"/>
                  </a:lnTo>
                  <a:cubicBezTo>
                    <a:pt x="0" y="55256"/>
                    <a:pt x="7923" y="36129"/>
                    <a:pt x="22026" y="22026"/>
                  </a:cubicBezTo>
                  <a:cubicBezTo>
                    <a:pt x="36129" y="7923"/>
                    <a:pt x="55256" y="0"/>
                    <a:pt x="75200" y="0"/>
                  </a:cubicBezTo>
                  <a:close/>
                </a:path>
              </a:pathLst>
            </a:custGeom>
            <a:solidFill>
              <a:srgbClr val="3AA748"/>
            </a:solidFill>
          </p:spPr>
          <p:txBody>
            <a:bodyPr/>
            <a:lstStyle/>
            <a:p>
              <a:endParaRPr lang="fr-BE"/>
            </a:p>
          </p:txBody>
        </p:sp>
        <p:sp>
          <p:nvSpPr>
            <p:cNvPr id="4" name="TextBox 4"/>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nvGrpSpPr>
          <p:cNvPr id="5" name="Group 5"/>
          <p:cNvGrpSpPr/>
          <p:nvPr/>
        </p:nvGrpSpPr>
        <p:grpSpPr>
          <a:xfrm>
            <a:off x="10150199" y="4233410"/>
            <a:ext cx="5250473" cy="3977313"/>
            <a:chOff x="0" y="0"/>
            <a:chExt cx="1382841" cy="1047523"/>
          </a:xfrm>
        </p:grpSpPr>
        <p:sp>
          <p:nvSpPr>
            <p:cNvPr id="6" name="Freeform 6"/>
            <p:cNvSpPr/>
            <p:nvPr/>
          </p:nvSpPr>
          <p:spPr>
            <a:xfrm>
              <a:off x="0" y="0"/>
              <a:ext cx="1382841" cy="1047523"/>
            </a:xfrm>
            <a:custGeom>
              <a:avLst/>
              <a:gdLst/>
              <a:ahLst/>
              <a:cxnLst/>
              <a:rect l="l" t="t" r="r" b="b"/>
              <a:pathLst>
                <a:path w="1382841" h="1047523">
                  <a:moveTo>
                    <a:pt x="75200" y="0"/>
                  </a:moveTo>
                  <a:lnTo>
                    <a:pt x="1307640" y="0"/>
                  </a:lnTo>
                  <a:cubicBezTo>
                    <a:pt x="1327585" y="0"/>
                    <a:pt x="1346712" y="7923"/>
                    <a:pt x="1360815" y="22026"/>
                  </a:cubicBezTo>
                  <a:cubicBezTo>
                    <a:pt x="1374918" y="36129"/>
                    <a:pt x="1382841" y="55256"/>
                    <a:pt x="1382841" y="75200"/>
                  </a:cubicBezTo>
                  <a:lnTo>
                    <a:pt x="1382841" y="972322"/>
                  </a:lnTo>
                  <a:cubicBezTo>
                    <a:pt x="1382841" y="1013854"/>
                    <a:pt x="1349172" y="1047523"/>
                    <a:pt x="1307640" y="1047523"/>
                  </a:cubicBezTo>
                  <a:lnTo>
                    <a:pt x="75200" y="1047523"/>
                  </a:lnTo>
                  <a:cubicBezTo>
                    <a:pt x="55256" y="1047523"/>
                    <a:pt x="36129" y="1039600"/>
                    <a:pt x="22026" y="1025497"/>
                  </a:cubicBezTo>
                  <a:cubicBezTo>
                    <a:pt x="7923" y="1011394"/>
                    <a:pt x="0" y="992267"/>
                    <a:pt x="0" y="972322"/>
                  </a:cubicBezTo>
                  <a:lnTo>
                    <a:pt x="0" y="75200"/>
                  </a:lnTo>
                  <a:cubicBezTo>
                    <a:pt x="0" y="55256"/>
                    <a:pt x="7923" y="36129"/>
                    <a:pt x="22026" y="22026"/>
                  </a:cubicBezTo>
                  <a:cubicBezTo>
                    <a:pt x="36129" y="7923"/>
                    <a:pt x="55256" y="0"/>
                    <a:pt x="75200" y="0"/>
                  </a:cubicBezTo>
                  <a:close/>
                </a:path>
              </a:pathLst>
            </a:custGeom>
            <a:solidFill>
              <a:srgbClr val="3AA748"/>
            </a:solidFill>
          </p:spPr>
          <p:txBody>
            <a:bodyPr/>
            <a:lstStyle/>
            <a:p>
              <a:endParaRPr lang="fr-BE"/>
            </a:p>
          </p:txBody>
        </p:sp>
        <p:sp>
          <p:nvSpPr>
            <p:cNvPr id="7" name="TextBox 7"/>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nvGrpSpPr>
          <p:cNvPr id="8" name="Group 8"/>
          <p:cNvGrpSpPr/>
          <p:nvPr/>
        </p:nvGrpSpPr>
        <p:grpSpPr>
          <a:xfrm>
            <a:off x="0" y="9966833"/>
            <a:ext cx="18288000" cy="414608"/>
            <a:chOff x="0" y="0"/>
            <a:chExt cx="24384000" cy="552810"/>
          </a:xfrm>
        </p:grpSpPr>
        <p:grpSp>
          <p:nvGrpSpPr>
            <p:cNvPr id="9" name="Group 9"/>
            <p:cNvGrpSpPr/>
            <p:nvPr/>
          </p:nvGrpSpPr>
          <p:grpSpPr>
            <a:xfrm rot="5400000">
              <a:off x="1445074" y="-1445074"/>
              <a:ext cx="552810" cy="3442959"/>
              <a:chOff x="0" y="0"/>
              <a:chExt cx="109197" cy="680091"/>
            </a:xfrm>
          </p:grpSpPr>
          <p:sp>
            <p:nvSpPr>
              <p:cNvPr id="10" name="Freeform 10"/>
              <p:cNvSpPr/>
              <p:nvPr/>
            </p:nvSpPr>
            <p:spPr>
              <a:xfrm>
                <a:off x="0" y="0"/>
                <a:ext cx="109197" cy="680091"/>
              </a:xfrm>
              <a:custGeom>
                <a:avLst/>
                <a:gdLst/>
                <a:ahLst/>
                <a:cxnLst/>
                <a:rect l="l" t="t" r="r" b="b"/>
                <a:pathLst>
                  <a:path w="109197" h="680091">
                    <a:moveTo>
                      <a:pt x="0" y="0"/>
                    </a:moveTo>
                    <a:lnTo>
                      <a:pt x="109197" y="0"/>
                    </a:lnTo>
                    <a:lnTo>
                      <a:pt x="109197" y="680091"/>
                    </a:lnTo>
                    <a:lnTo>
                      <a:pt x="0" y="680091"/>
                    </a:lnTo>
                    <a:close/>
                  </a:path>
                </a:pathLst>
              </a:custGeom>
              <a:solidFill>
                <a:srgbClr val="E86868"/>
              </a:solidFill>
            </p:spPr>
            <p:txBody>
              <a:bodyPr/>
              <a:lstStyle/>
              <a:p>
                <a:endParaRPr lang="fr-BE"/>
              </a:p>
            </p:txBody>
          </p:sp>
          <p:sp>
            <p:nvSpPr>
              <p:cNvPr id="11" name="TextBox 11"/>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nvGrpSpPr>
            <p:cNvPr id="12" name="Group 12"/>
            <p:cNvGrpSpPr/>
            <p:nvPr/>
          </p:nvGrpSpPr>
          <p:grpSpPr>
            <a:xfrm rot="5400000">
              <a:off x="6676227" y="-3521088"/>
              <a:ext cx="552810" cy="7594986"/>
              <a:chOff x="0" y="0"/>
              <a:chExt cx="109197" cy="1500244"/>
            </a:xfrm>
          </p:grpSpPr>
          <p:sp>
            <p:nvSpPr>
              <p:cNvPr id="13" name="Freeform 13"/>
              <p:cNvSpPr/>
              <p:nvPr/>
            </p:nvSpPr>
            <p:spPr>
              <a:xfrm>
                <a:off x="0" y="0"/>
                <a:ext cx="109197" cy="1500244"/>
              </a:xfrm>
              <a:custGeom>
                <a:avLst/>
                <a:gdLst/>
                <a:ahLst/>
                <a:cxnLst/>
                <a:rect l="l" t="t" r="r" b="b"/>
                <a:pathLst>
                  <a:path w="109197" h="1500244">
                    <a:moveTo>
                      <a:pt x="0" y="0"/>
                    </a:moveTo>
                    <a:lnTo>
                      <a:pt x="109197" y="0"/>
                    </a:lnTo>
                    <a:lnTo>
                      <a:pt x="109197" y="1500244"/>
                    </a:lnTo>
                    <a:lnTo>
                      <a:pt x="0" y="1500244"/>
                    </a:lnTo>
                    <a:close/>
                  </a:path>
                </a:pathLst>
              </a:custGeom>
              <a:solidFill>
                <a:srgbClr val="51BDC4"/>
              </a:solidFill>
            </p:spPr>
            <p:txBody>
              <a:bodyPr/>
              <a:lstStyle/>
              <a:p>
                <a:endParaRPr lang="fr-BE"/>
              </a:p>
            </p:txBody>
          </p:sp>
          <p:sp>
            <p:nvSpPr>
              <p:cNvPr id="14" name="TextBox 14"/>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nvGrpSpPr>
            <p:cNvPr id="15" name="Group 15"/>
            <p:cNvGrpSpPr/>
            <p:nvPr/>
          </p:nvGrpSpPr>
          <p:grpSpPr>
            <a:xfrm rot="5400000">
              <a:off x="17075256" y="-6755934"/>
              <a:ext cx="552810" cy="14064678"/>
              <a:chOff x="0" y="0"/>
              <a:chExt cx="109197" cy="2778208"/>
            </a:xfrm>
          </p:grpSpPr>
          <p:sp>
            <p:nvSpPr>
              <p:cNvPr id="16" name="Freeform 16"/>
              <p:cNvSpPr/>
              <p:nvPr/>
            </p:nvSpPr>
            <p:spPr>
              <a:xfrm>
                <a:off x="0" y="0"/>
                <a:ext cx="109197" cy="2778208"/>
              </a:xfrm>
              <a:custGeom>
                <a:avLst/>
                <a:gdLst/>
                <a:ahLst/>
                <a:cxnLst/>
                <a:rect l="l" t="t" r="r" b="b"/>
                <a:pathLst>
                  <a:path w="109197" h="2778208">
                    <a:moveTo>
                      <a:pt x="0" y="0"/>
                    </a:moveTo>
                    <a:lnTo>
                      <a:pt x="109197" y="0"/>
                    </a:lnTo>
                    <a:lnTo>
                      <a:pt x="109197" y="2778208"/>
                    </a:lnTo>
                    <a:lnTo>
                      <a:pt x="0" y="2778208"/>
                    </a:lnTo>
                    <a:close/>
                  </a:path>
                </a:pathLst>
              </a:custGeom>
              <a:solidFill>
                <a:srgbClr val="3AA748"/>
              </a:solidFill>
            </p:spPr>
            <p:txBody>
              <a:bodyPr/>
              <a:lstStyle/>
              <a:p>
                <a:endParaRPr lang="fr-BE"/>
              </a:p>
            </p:txBody>
          </p:sp>
          <p:sp>
            <p:nvSpPr>
              <p:cNvPr id="17" name="TextBox 17"/>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sp>
        <p:nvSpPr>
          <p:cNvPr id="18" name="Freeform 18"/>
          <p:cNvSpPr/>
          <p:nvPr/>
        </p:nvSpPr>
        <p:spPr>
          <a:xfrm rot="2418694">
            <a:off x="9536707" y="2559456"/>
            <a:ext cx="2206032" cy="1009290"/>
          </a:xfrm>
          <a:custGeom>
            <a:avLst/>
            <a:gdLst/>
            <a:ahLst/>
            <a:cxnLst/>
            <a:rect l="l" t="t" r="r" b="b"/>
            <a:pathLst>
              <a:path w="2206032" h="1009290">
                <a:moveTo>
                  <a:pt x="0" y="0"/>
                </a:moveTo>
                <a:lnTo>
                  <a:pt x="2206031" y="0"/>
                </a:lnTo>
                <a:lnTo>
                  <a:pt x="2206031" y="1009290"/>
                </a:lnTo>
                <a:lnTo>
                  <a:pt x="0" y="1009290"/>
                </a:lnTo>
                <a:lnTo>
                  <a:pt x="0" y="0"/>
                </a:lnTo>
                <a:close/>
              </a:path>
            </a:pathLst>
          </a:custGeom>
          <a:blipFill>
            <a:blip r:embed="rId3">
              <a:extLst>
                <a:ext uri="{96DAC541-7B7A-43D3-8B79-37D633B846F1}">
                  <asvg:svgBlip xmlns:asvg="http://schemas.microsoft.com/office/drawing/2016/SVG/main" r:embed="rId4"/>
                </a:ext>
              </a:extLst>
            </a:blip>
            <a:stretch>
              <a:fillRect l="-53434"/>
            </a:stretch>
          </a:blipFill>
        </p:spPr>
        <p:txBody>
          <a:bodyPr/>
          <a:lstStyle/>
          <a:p>
            <a:endParaRPr lang="fr-BE"/>
          </a:p>
        </p:txBody>
      </p:sp>
      <p:sp>
        <p:nvSpPr>
          <p:cNvPr id="19" name="TextBox 19"/>
          <p:cNvSpPr txBox="1"/>
          <p:nvPr/>
        </p:nvSpPr>
        <p:spPr>
          <a:xfrm>
            <a:off x="4054316" y="691468"/>
            <a:ext cx="10179368" cy="1203325"/>
          </a:xfrm>
          <a:prstGeom prst="rect">
            <a:avLst/>
          </a:prstGeom>
        </p:spPr>
        <p:txBody>
          <a:bodyPr lIns="0" tIns="0" rIns="0" bIns="0" rtlCol="0" anchor="t">
            <a:spAutoFit/>
          </a:bodyPr>
          <a:lstStyle/>
          <a:p>
            <a:pPr marL="0" lvl="0" indent="0" algn="ctr">
              <a:lnSpc>
                <a:spcPts val="9800"/>
              </a:lnSpc>
              <a:spcBef>
                <a:spcPct val="0"/>
              </a:spcBef>
            </a:pPr>
            <a:r>
              <a:rPr lang="en-US" sz="7000" u="none" strike="noStrike">
                <a:solidFill>
                  <a:srgbClr val="00707F"/>
                </a:solidFill>
                <a:latin typeface="Source Sans 3 Ultra-Bold"/>
              </a:rPr>
              <a:t>LA SOBRIÉTÉ NUMÉRIQUE</a:t>
            </a:r>
          </a:p>
        </p:txBody>
      </p:sp>
      <p:sp>
        <p:nvSpPr>
          <p:cNvPr id="20" name="TextBox 20"/>
          <p:cNvSpPr txBox="1"/>
          <p:nvPr/>
        </p:nvSpPr>
        <p:spPr>
          <a:xfrm>
            <a:off x="3322277" y="5161661"/>
            <a:ext cx="4380574" cy="2006511"/>
          </a:xfrm>
          <a:prstGeom prst="rect">
            <a:avLst/>
          </a:prstGeom>
        </p:spPr>
        <p:txBody>
          <a:bodyPr lIns="0" tIns="0" rIns="0" bIns="0" rtlCol="0" anchor="t">
            <a:spAutoFit/>
          </a:bodyPr>
          <a:lstStyle/>
          <a:p>
            <a:pPr algn="ctr">
              <a:lnSpc>
                <a:spcPts val="8054"/>
              </a:lnSpc>
            </a:pPr>
            <a:r>
              <a:rPr lang="en-US" sz="5753">
                <a:solidFill>
                  <a:srgbClr val="FFFFFF"/>
                </a:solidFill>
                <a:latin typeface="Source Sans Pro Bold"/>
              </a:rPr>
              <a:t>ECO-CONCEPTION</a:t>
            </a:r>
          </a:p>
        </p:txBody>
      </p:sp>
      <p:sp>
        <p:nvSpPr>
          <p:cNvPr id="21" name="TextBox 21"/>
          <p:cNvSpPr txBox="1"/>
          <p:nvPr/>
        </p:nvSpPr>
        <p:spPr>
          <a:xfrm>
            <a:off x="10247846" y="4575511"/>
            <a:ext cx="5055179" cy="3207385"/>
          </a:xfrm>
          <a:prstGeom prst="rect">
            <a:avLst/>
          </a:prstGeom>
        </p:spPr>
        <p:txBody>
          <a:bodyPr lIns="0" tIns="0" rIns="0" bIns="0" rtlCol="0" anchor="t">
            <a:spAutoFit/>
          </a:bodyPr>
          <a:lstStyle/>
          <a:p>
            <a:pPr algn="ctr">
              <a:lnSpc>
                <a:spcPts val="6439"/>
              </a:lnSpc>
            </a:pPr>
            <a:r>
              <a:rPr lang="en-US" sz="4599">
                <a:solidFill>
                  <a:srgbClr val="FFFFFF"/>
                </a:solidFill>
                <a:latin typeface="Source Sans Pro"/>
              </a:rPr>
              <a:t>HABITUDES DE</a:t>
            </a:r>
            <a:r>
              <a:rPr lang="en-US" sz="4599">
                <a:solidFill>
                  <a:srgbClr val="FFFFFF"/>
                </a:solidFill>
                <a:latin typeface="Source Sans Pro Bold"/>
              </a:rPr>
              <a:t> CONSOMMATION PLUS RESPONSABLES</a:t>
            </a:r>
          </a:p>
        </p:txBody>
      </p:sp>
      <p:sp>
        <p:nvSpPr>
          <p:cNvPr id="22" name="Freeform 22"/>
          <p:cNvSpPr/>
          <p:nvPr/>
        </p:nvSpPr>
        <p:spPr>
          <a:xfrm rot="8424751">
            <a:off x="6549323" y="2566048"/>
            <a:ext cx="2206032" cy="1009290"/>
          </a:xfrm>
          <a:custGeom>
            <a:avLst/>
            <a:gdLst/>
            <a:ahLst/>
            <a:cxnLst/>
            <a:rect l="l" t="t" r="r" b="b"/>
            <a:pathLst>
              <a:path w="2206032" h="1009290">
                <a:moveTo>
                  <a:pt x="0" y="0"/>
                </a:moveTo>
                <a:lnTo>
                  <a:pt x="2206032" y="0"/>
                </a:lnTo>
                <a:lnTo>
                  <a:pt x="2206032" y="1009289"/>
                </a:lnTo>
                <a:lnTo>
                  <a:pt x="0" y="1009289"/>
                </a:lnTo>
                <a:lnTo>
                  <a:pt x="0" y="0"/>
                </a:lnTo>
                <a:close/>
              </a:path>
            </a:pathLst>
          </a:custGeom>
          <a:blipFill>
            <a:blip r:embed="rId3">
              <a:extLst>
                <a:ext uri="{96DAC541-7B7A-43D3-8B79-37D633B846F1}">
                  <asvg:svgBlip xmlns:asvg="http://schemas.microsoft.com/office/drawing/2016/SVG/main" r:embed="rId4"/>
                </a:ext>
              </a:extLst>
            </a:blip>
            <a:stretch>
              <a:fillRect l="-53434"/>
            </a:stretch>
          </a:blipFill>
        </p:spPr>
        <p:txBody>
          <a:bodyPr/>
          <a:lstStyle/>
          <a:p>
            <a:endParaRPr lang="fr-B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4935626" y="2477102"/>
            <a:ext cx="3612555" cy="7148062"/>
            <a:chOff x="0" y="0"/>
            <a:chExt cx="2620010" cy="5184140"/>
          </a:xfrm>
        </p:grpSpPr>
        <p:sp>
          <p:nvSpPr>
            <p:cNvPr id="3" name="Freeform 3"/>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txBody>
            <a:bodyPr/>
            <a:lstStyle/>
            <a:p>
              <a:endParaRPr lang="fr-BE"/>
            </a:p>
          </p:txBody>
        </p:sp>
        <p:sp>
          <p:nvSpPr>
            <p:cNvPr id="4" name="Freeform 4"/>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a:stretch>
                <a:fillRect l="-2648"/>
              </a:stretch>
            </a:blipFill>
          </p:spPr>
          <p:txBody>
            <a:bodyPr/>
            <a:lstStyle/>
            <a:p>
              <a:endParaRPr lang="fr-BE"/>
            </a:p>
          </p:txBody>
        </p:sp>
        <p:sp>
          <p:nvSpPr>
            <p:cNvPr id="5" name="Freeform 5"/>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55555"/>
            </a:solidFill>
          </p:spPr>
          <p:txBody>
            <a:bodyPr/>
            <a:lstStyle/>
            <a:p>
              <a:endParaRPr lang="fr-BE"/>
            </a:p>
          </p:txBody>
        </p:sp>
        <p:sp>
          <p:nvSpPr>
            <p:cNvPr id="6" name="Freeform 6"/>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55555"/>
            </a:solidFill>
          </p:spPr>
          <p:txBody>
            <a:bodyPr/>
            <a:lstStyle/>
            <a:p>
              <a:endParaRPr lang="fr-BE"/>
            </a:p>
          </p:txBody>
        </p:sp>
        <p:sp>
          <p:nvSpPr>
            <p:cNvPr id="7" name="Freeform 7"/>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2E2E2E"/>
            </a:solidFill>
          </p:spPr>
          <p:txBody>
            <a:bodyPr/>
            <a:lstStyle/>
            <a:p>
              <a:endParaRPr lang="fr-BE"/>
            </a:p>
          </p:txBody>
        </p:sp>
        <p:sp>
          <p:nvSpPr>
            <p:cNvPr id="8" name="Freeform 8"/>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2E2E2E"/>
            </a:solidFill>
          </p:spPr>
          <p:txBody>
            <a:bodyPr/>
            <a:lstStyle/>
            <a:p>
              <a:endParaRPr lang="fr-BE"/>
            </a:p>
          </p:txBody>
        </p:sp>
        <p:sp>
          <p:nvSpPr>
            <p:cNvPr id="9" name="Freeform 9"/>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2E2E2E"/>
            </a:solidFill>
          </p:spPr>
          <p:txBody>
            <a:bodyPr/>
            <a:lstStyle/>
            <a:p>
              <a:endParaRPr lang="fr-BE"/>
            </a:p>
          </p:txBody>
        </p:sp>
        <p:sp>
          <p:nvSpPr>
            <p:cNvPr id="10" name="Freeform 10"/>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2E2E2E"/>
            </a:solidFill>
          </p:spPr>
          <p:txBody>
            <a:bodyPr/>
            <a:lstStyle/>
            <a:p>
              <a:endParaRPr lang="fr-BE"/>
            </a:p>
          </p:txBody>
        </p:sp>
        <p:sp>
          <p:nvSpPr>
            <p:cNvPr id="11" name="Freeform 11"/>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555555"/>
            </a:solidFill>
          </p:spPr>
          <p:txBody>
            <a:bodyPr/>
            <a:lstStyle/>
            <a:p>
              <a:endParaRPr lang="fr-BE"/>
            </a:p>
          </p:txBody>
        </p:sp>
      </p:grpSp>
      <p:grpSp>
        <p:nvGrpSpPr>
          <p:cNvPr id="12" name="Group 12"/>
          <p:cNvGrpSpPr>
            <a:grpSpLocks noChangeAspect="1"/>
          </p:cNvGrpSpPr>
          <p:nvPr/>
        </p:nvGrpSpPr>
        <p:grpSpPr>
          <a:xfrm>
            <a:off x="10122688" y="2477102"/>
            <a:ext cx="3612555" cy="7148062"/>
            <a:chOff x="0" y="0"/>
            <a:chExt cx="2620010" cy="5184140"/>
          </a:xfrm>
        </p:grpSpPr>
        <p:sp>
          <p:nvSpPr>
            <p:cNvPr id="13" name="Freeform 13"/>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txBody>
            <a:bodyPr/>
            <a:lstStyle/>
            <a:p>
              <a:endParaRPr lang="fr-BE"/>
            </a:p>
          </p:txBody>
        </p:sp>
        <p:sp>
          <p:nvSpPr>
            <p:cNvPr id="14" name="Freeform 14"/>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4"/>
              <a:stretch>
                <a:fillRect l="-1324" r="-1324"/>
              </a:stretch>
            </a:blipFill>
          </p:spPr>
          <p:txBody>
            <a:bodyPr/>
            <a:lstStyle/>
            <a:p>
              <a:endParaRPr lang="fr-BE"/>
            </a:p>
          </p:txBody>
        </p:sp>
        <p:sp>
          <p:nvSpPr>
            <p:cNvPr id="15" name="Freeform 15"/>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55555"/>
            </a:solidFill>
          </p:spPr>
          <p:txBody>
            <a:bodyPr/>
            <a:lstStyle/>
            <a:p>
              <a:endParaRPr lang="fr-BE"/>
            </a:p>
          </p:txBody>
        </p:sp>
        <p:sp>
          <p:nvSpPr>
            <p:cNvPr id="16" name="Freeform 16"/>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55555"/>
            </a:solidFill>
          </p:spPr>
          <p:txBody>
            <a:bodyPr/>
            <a:lstStyle/>
            <a:p>
              <a:endParaRPr lang="fr-BE"/>
            </a:p>
          </p:txBody>
        </p:sp>
        <p:sp>
          <p:nvSpPr>
            <p:cNvPr id="17" name="Freeform 17"/>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2E2E2E"/>
            </a:solidFill>
          </p:spPr>
          <p:txBody>
            <a:bodyPr/>
            <a:lstStyle/>
            <a:p>
              <a:endParaRPr lang="fr-BE"/>
            </a:p>
          </p:txBody>
        </p:sp>
        <p:sp>
          <p:nvSpPr>
            <p:cNvPr id="18" name="Freeform 18"/>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2E2E2E"/>
            </a:solidFill>
          </p:spPr>
          <p:txBody>
            <a:bodyPr/>
            <a:lstStyle/>
            <a:p>
              <a:endParaRPr lang="fr-BE"/>
            </a:p>
          </p:txBody>
        </p:sp>
        <p:sp>
          <p:nvSpPr>
            <p:cNvPr id="19" name="Freeform 19"/>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2E2E2E"/>
            </a:solidFill>
          </p:spPr>
          <p:txBody>
            <a:bodyPr/>
            <a:lstStyle/>
            <a:p>
              <a:endParaRPr lang="fr-BE"/>
            </a:p>
          </p:txBody>
        </p:sp>
        <p:sp>
          <p:nvSpPr>
            <p:cNvPr id="20" name="Freeform 20"/>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2E2E2E"/>
            </a:solidFill>
          </p:spPr>
          <p:txBody>
            <a:bodyPr/>
            <a:lstStyle/>
            <a:p>
              <a:endParaRPr lang="fr-BE"/>
            </a:p>
          </p:txBody>
        </p:sp>
        <p:sp>
          <p:nvSpPr>
            <p:cNvPr id="21" name="Freeform 21"/>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555555"/>
            </a:solidFill>
          </p:spPr>
          <p:txBody>
            <a:bodyPr/>
            <a:lstStyle/>
            <a:p>
              <a:endParaRPr lang="fr-BE"/>
            </a:p>
          </p:txBody>
        </p:sp>
      </p:grpSp>
      <p:sp>
        <p:nvSpPr>
          <p:cNvPr id="22" name="Freeform 22"/>
          <p:cNvSpPr/>
          <p:nvPr/>
        </p:nvSpPr>
        <p:spPr>
          <a:xfrm>
            <a:off x="352369" y="304264"/>
            <a:ext cx="3286154" cy="3286154"/>
          </a:xfrm>
          <a:custGeom>
            <a:avLst/>
            <a:gdLst/>
            <a:ahLst/>
            <a:cxnLst/>
            <a:rect l="l" t="t" r="r" b="b"/>
            <a:pathLst>
              <a:path w="3286154" h="3286154">
                <a:moveTo>
                  <a:pt x="0" y="0"/>
                </a:moveTo>
                <a:lnTo>
                  <a:pt x="3286155" y="0"/>
                </a:lnTo>
                <a:lnTo>
                  <a:pt x="3286155" y="3286154"/>
                </a:lnTo>
                <a:lnTo>
                  <a:pt x="0" y="3286154"/>
                </a:lnTo>
                <a:lnTo>
                  <a:pt x="0" y="0"/>
                </a:lnTo>
                <a:close/>
              </a:path>
            </a:pathLst>
          </a:custGeom>
          <a:blipFill>
            <a:blip r:embed="rId5"/>
            <a:stretch>
              <a:fillRect/>
            </a:stretch>
          </a:blipFill>
        </p:spPr>
        <p:txBody>
          <a:bodyPr/>
          <a:lstStyle/>
          <a:p>
            <a:endParaRPr lang="fr-BE"/>
          </a:p>
        </p:txBody>
      </p:sp>
      <p:sp>
        <p:nvSpPr>
          <p:cNvPr id="23" name="TextBox 23"/>
          <p:cNvSpPr txBox="1"/>
          <p:nvPr/>
        </p:nvSpPr>
        <p:spPr>
          <a:xfrm>
            <a:off x="14024960" y="4959567"/>
            <a:ext cx="3387258" cy="1091565"/>
          </a:xfrm>
          <a:prstGeom prst="rect">
            <a:avLst/>
          </a:prstGeom>
        </p:spPr>
        <p:txBody>
          <a:bodyPr lIns="0" tIns="0" rIns="0" bIns="0" rtlCol="0" anchor="t">
            <a:spAutoFit/>
          </a:bodyPr>
          <a:lstStyle/>
          <a:p>
            <a:pPr algn="ctr">
              <a:lnSpc>
                <a:spcPts val="4409"/>
              </a:lnSpc>
            </a:pPr>
            <a:r>
              <a:rPr lang="en-US" sz="3150">
                <a:solidFill>
                  <a:srgbClr val="E86868"/>
                </a:solidFill>
                <a:latin typeface="Source Sans Pro"/>
              </a:rPr>
              <a:t>DÉCOUVRE TON RÉSULTAT</a:t>
            </a:r>
          </a:p>
        </p:txBody>
      </p:sp>
      <p:grpSp>
        <p:nvGrpSpPr>
          <p:cNvPr id="24" name="Group 24"/>
          <p:cNvGrpSpPr/>
          <p:nvPr/>
        </p:nvGrpSpPr>
        <p:grpSpPr>
          <a:xfrm>
            <a:off x="10024557" y="2926262"/>
            <a:ext cx="3710687" cy="2209776"/>
            <a:chOff x="0" y="0"/>
            <a:chExt cx="812800" cy="484036"/>
          </a:xfrm>
        </p:grpSpPr>
        <p:sp>
          <p:nvSpPr>
            <p:cNvPr id="25" name="Freeform 25"/>
            <p:cNvSpPr/>
            <p:nvPr/>
          </p:nvSpPr>
          <p:spPr>
            <a:xfrm>
              <a:off x="0" y="0"/>
              <a:ext cx="812800" cy="484036"/>
            </a:xfrm>
            <a:custGeom>
              <a:avLst/>
              <a:gdLst/>
              <a:ahLst/>
              <a:cxnLst/>
              <a:rect l="l" t="t" r="r" b="b"/>
              <a:pathLst>
                <a:path w="812800" h="484036">
                  <a:moveTo>
                    <a:pt x="406400" y="0"/>
                  </a:moveTo>
                  <a:cubicBezTo>
                    <a:pt x="181951" y="0"/>
                    <a:pt x="0" y="108355"/>
                    <a:pt x="0" y="242018"/>
                  </a:cubicBezTo>
                  <a:cubicBezTo>
                    <a:pt x="0" y="375681"/>
                    <a:pt x="181951" y="484036"/>
                    <a:pt x="406400" y="484036"/>
                  </a:cubicBezTo>
                  <a:cubicBezTo>
                    <a:pt x="630849" y="484036"/>
                    <a:pt x="812800" y="375681"/>
                    <a:pt x="812800" y="242018"/>
                  </a:cubicBezTo>
                  <a:cubicBezTo>
                    <a:pt x="812800" y="108355"/>
                    <a:pt x="630849" y="0"/>
                    <a:pt x="406400" y="0"/>
                  </a:cubicBezTo>
                  <a:close/>
                </a:path>
              </a:pathLst>
            </a:custGeom>
            <a:solidFill>
              <a:srgbClr val="000000">
                <a:alpha val="0"/>
              </a:srgbClr>
            </a:solidFill>
            <a:ln w="66675" cap="sq">
              <a:solidFill>
                <a:srgbClr val="E86868"/>
              </a:solidFill>
              <a:prstDash val="solid"/>
              <a:miter/>
            </a:ln>
          </p:spPr>
          <p:txBody>
            <a:bodyPr/>
            <a:lstStyle/>
            <a:p>
              <a:endParaRPr lang="fr-BE"/>
            </a:p>
          </p:txBody>
        </p:sp>
        <p:sp>
          <p:nvSpPr>
            <p:cNvPr id="26" name="TextBox 2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7" name="TextBox 27"/>
          <p:cNvSpPr txBox="1"/>
          <p:nvPr/>
        </p:nvSpPr>
        <p:spPr>
          <a:xfrm>
            <a:off x="5347337" y="424268"/>
            <a:ext cx="7593326" cy="1111250"/>
          </a:xfrm>
          <a:prstGeom prst="rect">
            <a:avLst/>
          </a:prstGeom>
        </p:spPr>
        <p:txBody>
          <a:bodyPr lIns="0" tIns="0" rIns="0" bIns="0" rtlCol="0" anchor="t">
            <a:spAutoFit/>
          </a:bodyPr>
          <a:lstStyle/>
          <a:p>
            <a:pPr marL="0" lvl="0" indent="0" algn="ctr">
              <a:lnSpc>
                <a:spcPts val="9100"/>
              </a:lnSpc>
              <a:spcBef>
                <a:spcPct val="0"/>
              </a:spcBef>
            </a:pPr>
            <a:r>
              <a:rPr lang="en-US" sz="6500" u="none" strike="noStrike">
                <a:solidFill>
                  <a:srgbClr val="00707F"/>
                </a:solidFill>
                <a:latin typeface="Source Sans 3 Ultra-Bold"/>
              </a:rPr>
              <a:t>À TOI DE JOUER ! </a:t>
            </a:r>
          </a:p>
        </p:txBody>
      </p:sp>
      <p:grpSp>
        <p:nvGrpSpPr>
          <p:cNvPr id="28" name="Group 28"/>
          <p:cNvGrpSpPr/>
          <p:nvPr/>
        </p:nvGrpSpPr>
        <p:grpSpPr>
          <a:xfrm>
            <a:off x="0" y="9966833"/>
            <a:ext cx="18288000" cy="414608"/>
            <a:chOff x="0" y="0"/>
            <a:chExt cx="24384000" cy="552810"/>
          </a:xfrm>
        </p:grpSpPr>
        <p:grpSp>
          <p:nvGrpSpPr>
            <p:cNvPr id="29" name="Group 29"/>
            <p:cNvGrpSpPr/>
            <p:nvPr/>
          </p:nvGrpSpPr>
          <p:grpSpPr>
            <a:xfrm rot="5400000">
              <a:off x="1445074" y="-1445074"/>
              <a:ext cx="552810" cy="3442959"/>
              <a:chOff x="0" y="0"/>
              <a:chExt cx="109197" cy="680091"/>
            </a:xfrm>
          </p:grpSpPr>
          <p:sp>
            <p:nvSpPr>
              <p:cNvPr id="30" name="Freeform 30"/>
              <p:cNvSpPr/>
              <p:nvPr/>
            </p:nvSpPr>
            <p:spPr>
              <a:xfrm>
                <a:off x="0" y="0"/>
                <a:ext cx="109197" cy="680091"/>
              </a:xfrm>
              <a:custGeom>
                <a:avLst/>
                <a:gdLst/>
                <a:ahLst/>
                <a:cxnLst/>
                <a:rect l="l" t="t" r="r" b="b"/>
                <a:pathLst>
                  <a:path w="109197" h="680091">
                    <a:moveTo>
                      <a:pt x="0" y="0"/>
                    </a:moveTo>
                    <a:lnTo>
                      <a:pt x="109197" y="0"/>
                    </a:lnTo>
                    <a:lnTo>
                      <a:pt x="109197" y="680091"/>
                    </a:lnTo>
                    <a:lnTo>
                      <a:pt x="0" y="680091"/>
                    </a:lnTo>
                    <a:close/>
                  </a:path>
                </a:pathLst>
              </a:custGeom>
              <a:solidFill>
                <a:srgbClr val="E86868"/>
              </a:solidFill>
            </p:spPr>
            <p:txBody>
              <a:bodyPr/>
              <a:lstStyle/>
              <a:p>
                <a:endParaRPr lang="fr-BE"/>
              </a:p>
            </p:txBody>
          </p:sp>
          <p:sp>
            <p:nvSpPr>
              <p:cNvPr id="31" name="TextBox 31"/>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nvGrpSpPr>
            <p:cNvPr id="32" name="Group 32"/>
            <p:cNvGrpSpPr/>
            <p:nvPr/>
          </p:nvGrpSpPr>
          <p:grpSpPr>
            <a:xfrm rot="5400000">
              <a:off x="6676227" y="-3521088"/>
              <a:ext cx="552810" cy="7594986"/>
              <a:chOff x="0" y="0"/>
              <a:chExt cx="109197" cy="1500244"/>
            </a:xfrm>
          </p:grpSpPr>
          <p:sp>
            <p:nvSpPr>
              <p:cNvPr id="33" name="Freeform 33"/>
              <p:cNvSpPr/>
              <p:nvPr/>
            </p:nvSpPr>
            <p:spPr>
              <a:xfrm>
                <a:off x="0" y="0"/>
                <a:ext cx="109197" cy="1500244"/>
              </a:xfrm>
              <a:custGeom>
                <a:avLst/>
                <a:gdLst/>
                <a:ahLst/>
                <a:cxnLst/>
                <a:rect l="l" t="t" r="r" b="b"/>
                <a:pathLst>
                  <a:path w="109197" h="1500244">
                    <a:moveTo>
                      <a:pt x="0" y="0"/>
                    </a:moveTo>
                    <a:lnTo>
                      <a:pt x="109197" y="0"/>
                    </a:lnTo>
                    <a:lnTo>
                      <a:pt x="109197" y="1500244"/>
                    </a:lnTo>
                    <a:lnTo>
                      <a:pt x="0" y="1500244"/>
                    </a:lnTo>
                    <a:close/>
                  </a:path>
                </a:pathLst>
              </a:custGeom>
              <a:solidFill>
                <a:srgbClr val="51BDC4"/>
              </a:solidFill>
            </p:spPr>
            <p:txBody>
              <a:bodyPr/>
              <a:lstStyle/>
              <a:p>
                <a:endParaRPr lang="fr-BE"/>
              </a:p>
            </p:txBody>
          </p:sp>
          <p:sp>
            <p:nvSpPr>
              <p:cNvPr id="34" name="TextBox 34"/>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nvGrpSpPr>
            <p:cNvPr id="35" name="Group 35"/>
            <p:cNvGrpSpPr/>
            <p:nvPr/>
          </p:nvGrpSpPr>
          <p:grpSpPr>
            <a:xfrm rot="5400000">
              <a:off x="17075256" y="-6755934"/>
              <a:ext cx="552810" cy="14064678"/>
              <a:chOff x="0" y="0"/>
              <a:chExt cx="109197" cy="2778208"/>
            </a:xfrm>
          </p:grpSpPr>
          <p:sp>
            <p:nvSpPr>
              <p:cNvPr id="36" name="Freeform 36"/>
              <p:cNvSpPr/>
              <p:nvPr/>
            </p:nvSpPr>
            <p:spPr>
              <a:xfrm>
                <a:off x="0" y="0"/>
                <a:ext cx="109197" cy="2778208"/>
              </a:xfrm>
              <a:custGeom>
                <a:avLst/>
                <a:gdLst/>
                <a:ahLst/>
                <a:cxnLst/>
                <a:rect l="l" t="t" r="r" b="b"/>
                <a:pathLst>
                  <a:path w="109197" h="2778208">
                    <a:moveTo>
                      <a:pt x="0" y="0"/>
                    </a:moveTo>
                    <a:lnTo>
                      <a:pt x="109197" y="0"/>
                    </a:lnTo>
                    <a:lnTo>
                      <a:pt x="109197" y="2778208"/>
                    </a:lnTo>
                    <a:lnTo>
                      <a:pt x="0" y="2778208"/>
                    </a:lnTo>
                    <a:close/>
                  </a:path>
                </a:pathLst>
              </a:custGeom>
              <a:solidFill>
                <a:srgbClr val="3AA748"/>
              </a:solidFill>
            </p:spPr>
            <p:txBody>
              <a:bodyPr/>
              <a:lstStyle/>
              <a:p>
                <a:endParaRPr lang="fr-BE"/>
              </a:p>
            </p:txBody>
          </p:sp>
          <p:sp>
            <p:nvSpPr>
              <p:cNvPr id="37" name="TextBox 37"/>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sp>
        <p:nvSpPr>
          <p:cNvPr id="38" name="AutoShape 38"/>
          <p:cNvSpPr/>
          <p:nvPr/>
        </p:nvSpPr>
        <p:spPr>
          <a:xfrm>
            <a:off x="13735244" y="4031149"/>
            <a:ext cx="1983345" cy="995093"/>
          </a:xfrm>
          <a:prstGeom prst="line">
            <a:avLst/>
          </a:prstGeom>
          <a:ln w="38100" cap="flat">
            <a:solidFill>
              <a:srgbClr val="E86868"/>
            </a:solidFill>
            <a:prstDash val="solid"/>
            <a:headEnd type="none" w="sm" len="sm"/>
            <a:tailEnd type="arrow" w="med" len="sm"/>
          </a:ln>
        </p:spPr>
        <p:txBody>
          <a:bodyPr/>
          <a:lstStyle/>
          <a:p>
            <a:endParaRPr lang="fr-B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9966833"/>
            <a:ext cx="18288000" cy="414608"/>
            <a:chOff x="0" y="0"/>
            <a:chExt cx="24384000" cy="552810"/>
          </a:xfrm>
        </p:grpSpPr>
        <p:grpSp>
          <p:nvGrpSpPr>
            <p:cNvPr id="3" name="Group 3"/>
            <p:cNvGrpSpPr/>
            <p:nvPr/>
          </p:nvGrpSpPr>
          <p:grpSpPr>
            <a:xfrm rot="5400000">
              <a:off x="1445074" y="-1445074"/>
              <a:ext cx="552810" cy="3442959"/>
              <a:chOff x="0" y="0"/>
              <a:chExt cx="109197" cy="680091"/>
            </a:xfrm>
          </p:grpSpPr>
          <p:sp>
            <p:nvSpPr>
              <p:cNvPr id="4" name="Freeform 4"/>
              <p:cNvSpPr/>
              <p:nvPr/>
            </p:nvSpPr>
            <p:spPr>
              <a:xfrm>
                <a:off x="0" y="0"/>
                <a:ext cx="109197" cy="680091"/>
              </a:xfrm>
              <a:custGeom>
                <a:avLst/>
                <a:gdLst/>
                <a:ahLst/>
                <a:cxnLst/>
                <a:rect l="l" t="t" r="r" b="b"/>
                <a:pathLst>
                  <a:path w="109197" h="680091">
                    <a:moveTo>
                      <a:pt x="0" y="0"/>
                    </a:moveTo>
                    <a:lnTo>
                      <a:pt x="109197" y="0"/>
                    </a:lnTo>
                    <a:lnTo>
                      <a:pt x="109197" y="680091"/>
                    </a:lnTo>
                    <a:lnTo>
                      <a:pt x="0" y="680091"/>
                    </a:lnTo>
                    <a:close/>
                  </a:path>
                </a:pathLst>
              </a:custGeom>
              <a:solidFill>
                <a:srgbClr val="E86868"/>
              </a:solidFill>
            </p:spPr>
            <p:txBody>
              <a:bodyPr/>
              <a:lstStyle/>
              <a:p>
                <a:endParaRPr lang="fr-BE"/>
              </a:p>
            </p:txBody>
          </p:sp>
          <p:sp>
            <p:nvSpPr>
              <p:cNvPr id="5" name="TextBox 5"/>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nvGrpSpPr>
            <p:cNvPr id="6" name="Group 6"/>
            <p:cNvGrpSpPr/>
            <p:nvPr/>
          </p:nvGrpSpPr>
          <p:grpSpPr>
            <a:xfrm rot="5400000">
              <a:off x="6676227" y="-3521088"/>
              <a:ext cx="552810" cy="7594986"/>
              <a:chOff x="0" y="0"/>
              <a:chExt cx="109197" cy="1500244"/>
            </a:xfrm>
          </p:grpSpPr>
          <p:sp>
            <p:nvSpPr>
              <p:cNvPr id="7" name="Freeform 7"/>
              <p:cNvSpPr/>
              <p:nvPr/>
            </p:nvSpPr>
            <p:spPr>
              <a:xfrm>
                <a:off x="0" y="0"/>
                <a:ext cx="109197" cy="1500244"/>
              </a:xfrm>
              <a:custGeom>
                <a:avLst/>
                <a:gdLst/>
                <a:ahLst/>
                <a:cxnLst/>
                <a:rect l="l" t="t" r="r" b="b"/>
                <a:pathLst>
                  <a:path w="109197" h="1500244">
                    <a:moveTo>
                      <a:pt x="0" y="0"/>
                    </a:moveTo>
                    <a:lnTo>
                      <a:pt x="109197" y="0"/>
                    </a:lnTo>
                    <a:lnTo>
                      <a:pt x="109197" y="1500244"/>
                    </a:lnTo>
                    <a:lnTo>
                      <a:pt x="0" y="1500244"/>
                    </a:lnTo>
                    <a:close/>
                  </a:path>
                </a:pathLst>
              </a:custGeom>
              <a:solidFill>
                <a:srgbClr val="51BDC4"/>
              </a:solidFill>
            </p:spPr>
            <p:txBody>
              <a:bodyPr/>
              <a:lstStyle/>
              <a:p>
                <a:endParaRPr lang="fr-BE"/>
              </a:p>
            </p:txBody>
          </p:sp>
          <p:sp>
            <p:nvSpPr>
              <p:cNvPr id="8" name="TextBox 8"/>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nvGrpSpPr>
            <p:cNvPr id="9" name="Group 9"/>
            <p:cNvGrpSpPr/>
            <p:nvPr/>
          </p:nvGrpSpPr>
          <p:grpSpPr>
            <a:xfrm rot="5400000">
              <a:off x="17075256" y="-6755934"/>
              <a:ext cx="552810" cy="14064678"/>
              <a:chOff x="0" y="0"/>
              <a:chExt cx="109197" cy="2778208"/>
            </a:xfrm>
          </p:grpSpPr>
          <p:sp>
            <p:nvSpPr>
              <p:cNvPr id="10" name="Freeform 10"/>
              <p:cNvSpPr/>
              <p:nvPr/>
            </p:nvSpPr>
            <p:spPr>
              <a:xfrm>
                <a:off x="0" y="0"/>
                <a:ext cx="109197" cy="2778208"/>
              </a:xfrm>
              <a:custGeom>
                <a:avLst/>
                <a:gdLst/>
                <a:ahLst/>
                <a:cxnLst/>
                <a:rect l="l" t="t" r="r" b="b"/>
                <a:pathLst>
                  <a:path w="109197" h="2778208">
                    <a:moveTo>
                      <a:pt x="0" y="0"/>
                    </a:moveTo>
                    <a:lnTo>
                      <a:pt x="109197" y="0"/>
                    </a:lnTo>
                    <a:lnTo>
                      <a:pt x="109197" y="2778208"/>
                    </a:lnTo>
                    <a:lnTo>
                      <a:pt x="0" y="2778208"/>
                    </a:lnTo>
                    <a:close/>
                  </a:path>
                </a:pathLst>
              </a:custGeom>
              <a:solidFill>
                <a:srgbClr val="3AA748"/>
              </a:solidFill>
            </p:spPr>
            <p:txBody>
              <a:bodyPr/>
              <a:lstStyle/>
              <a:p>
                <a:endParaRPr lang="fr-BE"/>
              </a:p>
            </p:txBody>
          </p:sp>
          <p:sp>
            <p:nvSpPr>
              <p:cNvPr id="11" name="TextBox 11"/>
              <p:cNvSpPr txBox="1"/>
              <p:nvPr/>
            </p:nvSpPr>
            <p:spPr>
              <a:xfrm>
                <a:off x="0" y="-47625"/>
                <a:ext cx="812800" cy="860425"/>
              </a:xfrm>
              <a:prstGeom prst="rect">
                <a:avLst/>
              </a:prstGeom>
            </p:spPr>
            <p:txBody>
              <a:bodyPr lIns="50800" tIns="50800" rIns="50800" bIns="50800" rtlCol="0" anchor="ctr"/>
              <a:lstStyle/>
              <a:p>
                <a:pPr algn="ctr">
                  <a:lnSpc>
                    <a:spcPts val="3386"/>
                  </a:lnSpc>
                </a:pPr>
                <a:endParaRPr/>
              </a:p>
            </p:txBody>
          </p:sp>
        </p:grpSp>
      </p:grpSp>
      <p:grpSp>
        <p:nvGrpSpPr>
          <p:cNvPr id="12" name="Group 12"/>
          <p:cNvGrpSpPr/>
          <p:nvPr/>
        </p:nvGrpSpPr>
        <p:grpSpPr>
          <a:xfrm>
            <a:off x="3437192" y="2537116"/>
            <a:ext cx="3137070" cy="443674"/>
            <a:chOff x="0" y="0"/>
            <a:chExt cx="789227" cy="111620"/>
          </a:xfrm>
        </p:grpSpPr>
        <p:sp>
          <p:nvSpPr>
            <p:cNvPr id="13" name="Freeform 13"/>
            <p:cNvSpPr/>
            <p:nvPr/>
          </p:nvSpPr>
          <p:spPr>
            <a:xfrm>
              <a:off x="0" y="0"/>
              <a:ext cx="789227" cy="111620"/>
            </a:xfrm>
            <a:custGeom>
              <a:avLst/>
              <a:gdLst/>
              <a:ahLst/>
              <a:cxnLst/>
              <a:rect l="l" t="t" r="r" b="b"/>
              <a:pathLst>
                <a:path w="789227" h="111620">
                  <a:moveTo>
                    <a:pt x="0" y="0"/>
                  </a:moveTo>
                  <a:lnTo>
                    <a:pt x="789227" y="0"/>
                  </a:lnTo>
                  <a:lnTo>
                    <a:pt x="789227" y="111620"/>
                  </a:lnTo>
                  <a:lnTo>
                    <a:pt x="0" y="111620"/>
                  </a:lnTo>
                  <a:close/>
                </a:path>
              </a:pathLst>
            </a:custGeom>
            <a:solidFill>
              <a:srgbClr val="E86868"/>
            </a:solidFill>
          </p:spPr>
          <p:txBody>
            <a:bodyPr/>
            <a:lstStyle/>
            <a:p>
              <a:endParaRPr lang="fr-BE"/>
            </a:p>
          </p:txBody>
        </p:sp>
        <p:sp>
          <p:nvSpPr>
            <p:cNvPr id="14" name="TextBox 14"/>
            <p:cNvSpPr txBox="1"/>
            <p:nvPr/>
          </p:nvSpPr>
          <p:spPr>
            <a:xfrm>
              <a:off x="0" y="-28575"/>
              <a:ext cx="812800" cy="841375"/>
            </a:xfrm>
            <a:prstGeom prst="rect">
              <a:avLst/>
            </a:prstGeom>
          </p:spPr>
          <p:txBody>
            <a:bodyPr lIns="53181" tIns="53181" rIns="53181" bIns="53181" rtlCol="0" anchor="ctr"/>
            <a:lstStyle/>
            <a:p>
              <a:pPr algn="ctr">
                <a:lnSpc>
                  <a:spcPts val="2586"/>
                </a:lnSpc>
              </a:pPr>
              <a:endParaRPr/>
            </a:p>
          </p:txBody>
        </p:sp>
      </p:grpSp>
      <p:grpSp>
        <p:nvGrpSpPr>
          <p:cNvPr id="15" name="Group 15"/>
          <p:cNvGrpSpPr/>
          <p:nvPr/>
        </p:nvGrpSpPr>
        <p:grpSpPr>
          <a:xfrm>
            <a:off x="10757243" y="3539545"/>
            <a:ext cx="3009754" cy="443674"/>
            <a:chOff x="0" y="0"/>
            <a:chExt cx="757196" cy="111620"/>
          </a:xfrm>
        </p:grpSpPr>
        <p:sp>
          <p:nvSpPr>
            <p:cNvPr id="16" name="Freeform 16"/>
            <p:cNvSpPr/>
            <p:nvPr/>
          </p:nvSpPr>
          <p:spPr>
            <a:xfrm>
              <a:off x="0" y="0"/>
              <a:ext cx="757196" cy="111620"/>
            </a:xfrm>
            <a:custGeom>
              <a:avLst/>
              <a:gdLst/>
              <a:ahLst/>
              <a:cxnLst/>
              <a:rect l="l" t="t" r="r" b="b"/>
              <a:pathLst>
                <a:path w="757196" h="111620">
                  <a:moveTo>
                    <a:pt x="0" y="0"/>
                  </a:moveTo>
                  <a:lnTo>
                    <a:pt x="757196" y="0"/>
                  </a:lnTo>
                  <a:lnTo>
                    <a:pt x="757196" y="111620"/>
                  </a:lnTo>
                  <a:lnTo>
                    <a:pt x="0" y="111620"/>
                  </a:lnTo>
                  <a:close/>
                </a:path>
              </a:pathLst>
            </a:custGeom>
            <a:solidFill>
              <a:srgbClr val="E86868"/>
            </a:solidFill>
          </p:spPr>
          <p:txBody>
            <a:bodyPr/>
            <a:lstStyle/>
            <a:p>
              <a:endParaRPr lang="fr-BE"/>
            </a:p>
          </p:txBody>
        </p:sp>
        <p:sp>
          <p:nvSpPr>
            <p:cNvPr id="17" name="TextBox 17"/>
            <p:cNvSpPr txBox="1"/>
            <p:nvPr/>
          </p:nvSpPr>
          <p:spPr>
            <a:xfrm>
              <a:off x="0" y="-28575"/>
              <a:ext cx="812800" cy="841375"/>
            </a:xfrm>
            <a:prstGeom prst="rect">
              <a:avLst/>
            </a:prstGeom>
          </p:spPr>
          <p:txBody>
            <a:bodyPr lIns="53181" tIns="53181" rIns="53181" bIns="53181" rtlCol="0" anchor="ctr"/>
            <a:lstStyle/>
            <a:p>
              <a:pPr algn="ctr">
                <a:lnSpc>
                  <a:spcPts val="2586"/>
                </a:lnSpc>
              </a:pPr>
              <a:endParaRPr/>
            </a:p>
          </p:txBody>
        </p:sp>
      </p:grpSp>
      <p:grpSp>
        <p:nvGrpSpPr>
          <p:cNvPr id="18" name="Group 18"/>
          <p:cNvGrpSpPr/>
          <p:nvPr/>
        </p:nvGrpSpPr>
        <p:grpSpPr>
          <a:xfrm>
            <a:off x="1453377" y="5498313"/>
            <a:ext cx="1838446" cy="443674"/>
            <a:chOff x="0" y="0"/>
            <a:chExt cx="462518" cy="111620"/>
          </a:xfrm>
        </p:grpSpPr>
        <p:sp>
          <p:nvSpPr>
            <p:cNvPr id="19" name="Freeform 19"/>
            <p:cNvSpPr/>
            <p:nvPr/>
          </p:nvSpPr>
          <p:spPr>
            <a:xfrm>
              <a:off x="0" y="0"/>
              <a:ext cx="462518" cy="111620"/>
            </a:xfrm>
            <a:custGeom>
              <a:avLst/>
              <a:gdLst/>
              <a:ahLst/>
              <a:cxnLst/>
              <a:rect l="l" t="t" r="r" b="b"/>
              <a:pathLst>
                <a:path w="462518" h="111620">
                  <a:moveTo>
                    <a:pt x="0" y="0"/>
                  </a:moveTo>
                  <a:lnTo>
                    <a:pt x="462518" y="0"/>
                  </a:lnTo>
                  <a:lnTo>
                    <a:pt x="462518" y="111620"/>
                  </a:lnTo>
                  <a:lnTo>
                    <a:pt x="0" y="111620"/>
                  </a:lnTo>
                  <a:close/>
                </a:path>
              </a:pathLst>
            </a:custGeom>
            <a:solidFill>
              <a:srgbClr val="E86868"/>
            </a:solidFill>
          </p:spPr>
          <p:txBody>
            <a:bodyPr/>
            <a:lstStyle/>
            <a:p>
              <a:endParaRPr lang="fr-BE"/>
            </a:p>
          </p:txBody>
        </p:sp>
        <p:sp>
          <p:nvSpPr>
            <p:cNvPr id="20" name="TextBox 20"/>
            <p:cNvSpPr txBox="1"/>
            <p:nvPr/>
          </p:nvSpPr>
          <p:spPr>
            <a:xfrm>
              <a:off x="0" y="-28575"/>
              <a:ext cx="812800" cy="841375"/>
            </a:xfrm>
            <a:prstGeom prst="rect">
              <a:avLst/>
            </a:prstGeom>
          </p:spPr>
          <p:txBody>
            <a:bodyPr lIns="53181" tIns="53181" rIns="53181" bIns="53181" rtlCol="0" anchor="ctr"/>
            <a:lstStyle/>
            <a:p>
              <a:pPr algn="ctr">
                <a:lnSpc>
                  <a:spcPts val="2586"/>
                </a:lnSpc>
              </a:pPr>
              <a:endParaRPr/>
            </a:p>
          </p:txBody>
        </p:sp>
      </p:grpSp>
      <p:grpSp>
        <p:nvGrpSpPr>
          <p:cNvPr id="21" name="Group 21"/>
          <p:cNvGrpSpPr/>
          <p:nvPr/>
        </p:nvGrpSpPr>
        <p:grpSpPr>
          <a:xfrm>
            <a:off x="9500021" y="6322792"/>
            <a:ext cx="3722724" cy="443674"/>
            <a:chOff x="0" y="0"/>
            <a:chExt cx="936566" cy="111620"/>
          </a:xfrm>
        </p:grpSpPr>
        <p:sp>
          <p:nvSpPr>
            <p:cNvPr id="22" name="Freeform 22"/>
            <p:cNvSpPr/>
            <p:nvPr/>
          </p:nvSpPr>
          <p:spPr>
            <a:xfrm>
              <a:off x="0" y="0"/>
              <a:ext cx="936566" cy="111620"/>
            </a:xfrm>
            <a:custGeom>
              <a:avLst/>
              <a:gdLst/>
              <a:ahLst/>
              <a:cxnLst/>
              <a:rect l="l" t="t" r="r" b="b"/>
              <a:pathLst>
                <a:path w="936566" h="111620">
                  <a:moveTo>
                    <a:pt x="0" y="0"/>
                  </a:moveTo>
                  <a:lnTo>
                    <a:pt x="936566" y="0"/>
                  </a:lnTo>
                  <a:lnTo>
                    <a:pt x="936566" y="111620"/>
                  </a:lnTo>
                  <a:lnTo>
                    <a:pt x="0" y="111620"/>
                  </a:lnTo>
                  <a:close/>
                </a:path>
              </a:pathLst>
            </a:custGeom>
            <a:solidFill>
              <a:srgbClr val="E86868"/>
            </a:solidFill>
          </p:spPr>
          <p:txBody>
            <a:bodyPr/>
            <a:lstStyle/>
            <a:p>
              <a:endParaRPr lang="fr-BE"/>
            </a:p>
          </p:txBody>
        </p:sp>
        <p:sp>
          <p:nvSpPr>
            <p:cNvPr id="23" name="TextBox 23"/>
            <p:cNvSpPr txBox="1"/>
            <p:nvPr/>
          </p:nvSpPr>
          <p:spPr>
            <a:xfrm>
              <a:off x="0" y="-28575"/>
              <a:ext cx="812800" cy="841375"/>
            </a:xfrm>
            <a:prstGeom prst="rect">
              <a:avLst/>
            </a:prstGeom>
          </p:spPr>
          <p:txBody>
            <a:bodyPr lIns="53181" tIns="53181" rIns="53181" bIns="53181" rtlCol="0" anchor="ctr"/>
            <a:lstStyle/>
            <a:p>
              <a:pPr algn="ctr">
                <a:lnSpc>
                  <a:spcPts val="2586"/>
                </a:lnSpc>
              </a:pPr>
              <a:endParaRPr/>
            </a:p>
          </p:txBody>
        </p:sp>
      </p:grpSp>
      <p:grpSp>
        <p:nvGrpSpPr>
          <p:cNvPr id="24" name="Group 24"/>
          <p:cNvGrpSpPr/>
          <p:nvPr/>
        </p:nvGrpSpPr>
        <p:grpSpPr>
          <a:xfrm>
            <a:off x="3157653" y="7414818"/>
            <a:ext cx="2831512" cy="443674"/>
            <a:chOff x="0" y="0"/>
            <a:chExt cx="712354" cy="111620"/>
          </a:xfrm>
        </p:grpSpPr>
        <p:sp>
          <p:nvSpPr>
            <p:cNvPr id="25" name="Freeform 25"/>
            <p:cNvSpPr/>
            <p:nvPr/>
          </p:nvSpPr>
          <p:spPr>
            <a:xfrm>
              <a:off x="0" y="0"/>
              <a:ext cx="712354" cy="111620"/>
            </a:xfrm>
            <a:custGeom>
              <a:avLst/>
              <a:gdLst/>
              <a:ahLst/>
              <a:cxnLst/>
              <a:rect l="l" t="t" r="r" b="b"/>
              <a:pathLst>
                <a:path w="712354" h="111620">
                  <a:moveTo>
                    <a:pt x="0" y="0"/>
                  </a:moveTo>
                  <a:lnTo>
                    <a:pt x="712354" y="0"/>
                  </a:lnTo>
                  <a:lnTo>
                    <a:pt x="712354" y="111620"/>
                  </a:lnTo>
                  <a:lnTo>
                    <a:pt x="0" y="111620"/>
                  </a:lnTo>
                  <a:close/>
                </a:path>
              </a:pathLst>
            </a:custGeom>
            <a:solidFill>
              <a:srgbClr val="E86868"/>
            </a:solidFill>
          </p:spPr>
          <p:txBody>
            <a:bodyPr/>
            <a:lstStyle/>
            <a:p>
              <a:endParaRPr lang="fr-BE"/>
            </a:p>
          </p:txBody>
        </p:sp>
        <p:sp>
          <p:nvSpPr>
            <p:cNvPr id="26" name="TextBox 26"/>
            <p:cNvSpPr txBox="1"/>
            <p:nvPr/>
          </p:nvSpPr>
          <p:spPr>
            <a:xfrm>
              <a:off x="0" y="-28575"/>
              <a:ext cx="812800" cy="841375"/>
            </a:xfrm>
            <a:prstGeom prst="rect">
              <a:avLst/>
            </a:prstGeom>
          </p:spPr>
          <p:txBody>
            <a:bodyPr lIns="53181" tIns="53181" rIns="53181" bIns="53181" rtlCol="0" anchor="ctr"/>
            <a:lstStyle/>
            <a:p>
              <a:pPr algn="ctr">
                <a:lnSpc>
                  <a:spcPts val="2586"/>
                </a:lnSpc>
              </a:pPr>
              <a:endParaRPr/>
            </a:p>
          </p:txBody>
        </p:sp>
      </p:grpSp>
      <p:sp>
        <p:nvSpPr>
          <p:cNvPr id="27" name="Freeform 27"/>
          <p:cNvSpPr/>
          <p:nvPr/>
        </p:nvSpPr>
        <p:spPr>
          <a:xfrm>
            <a:off x="3512189" y="3068899"/>
            <a:ext cx="1493538" cy="1493538"/>
          </a:xfrm>
          <a:custGeom>
            <a:avLst/>
            <a:gdLst/>
            <a:ahLst/>
            <a:cxnLst/>
            <a:rect l="l" t="t" r="r" b="b"/>
            <a:pathLst>
              <a:path w="1493538" h="1493538">
                <a:moveTo>
                  <a:pt x="0" y="0"/>
                </a:moveTo>
                <a:lnTo>
                  <a:pt x="1493538" y="0"/>
                </a:lnTo>
                <a:lnTo>
                  <a:pt x="1493538" y="1493538"/>
                </a:lnTo>
                <a:lnTo>
                  <a:pt x="0" y="14935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BE"/>
          </a:p>
        </p:txBody>
      </p:sp>
      <p:sp>
        <p:nvSpPr>
          <p:cNvPr id="28" name="Freeform 28"/>
          <p:cNvSpPr/>
          <p:nvPr/>
        </p:nvSpPr>
        <p:spPr>
          <a:xfrm>
            <a:off x="10766768" y="4096412"/>
            <a:ext cx="1287601" cy="1287601"/>
          </a:xfrm>
          <a:custGeom>
            <a:avLst/>
            <a:gdLst/>
            <a:ahLst/>
            <a:cxnLst/>
            <a:rect l="l" t="t" r="r" b="b"/>
            <a:pathLst>
              <a:path w="1287601" h="1287601">
                <a:moveTo>
                  <a:pt x="0" y="0"/>
                </a:moveTo>
                <a:lnTo>
                  <a:pt x="1287601" y="0"/>
                </a:lnTo>
                <a:lnTo>
                  <a:pt x="1287601" y="1287601"/>
                </a:lnTo>
                <a:lnTo>
                  <a:pt x="0" y="128760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BE"/>
          </a:p>
        </p:txBody>
      </p:sp>
      <p:sp>
        <p:nvSpPr>
          <p:cNvPr id="29" name="Freeform 29"/>
          <p:cNvSpPr/>
          <p:nvPr/>
        </p:nvSpPr>
        <p:spPr>
          <a:xfrm>
            <a:off x="6507588" y="5308067"/>
            <a:ext cx="1285184" cy="1285184"/>
          </a:xfrm>
          <a:custGeom>
            <a:avLst/>
            <a:gdLst/>
            <a:ahLst/>
            <a:cxnLst/>
            <a:rect l="l" t="t" r="r" b="b"/>
            <a:pathLst>
              <a:path w="1285184" h="1285184">
                <a:moveTo>
                  <a:pt x="0" y="0"/>
                </a:moveTo>
                <a:lnTo>
                  <a:pt x="1285184" y="0"/>
                </a:lnTo>
                <a:lnTo>
                  <a:pt x="1285184" y="1285185"/>
                </a:lnTo>
                <a:lnTo>
                  <a:pt x="0" y="128518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BE"/>
          </a:p>
        </p:txBody>
      </p:sp>
      <p:sp>
        <p:nvSpPr>
          <p:cNvPr id="30" name="Freeform 30"/>
          <p:cNvSpPr/>
          <p:nvPr/>
        </p:nvSpPr>
        <p:spPr>
          <a:xfrm>
            <a:off x="14077872" y="6833772"/>
            <a:ext cx="1696370" cy="1696370"/>
          </a:xfrm>
          <a:custGeom>
            <a:avLst/>
            <a:gdLst/>
            <a:ahLst/>
            <a:cxnLst/>
            <a:rect l="l" t="t" r="r" b="b"/>
            <a:pathLst>
              <a:path w="1696370" h="1696370">
                <a:moveTo>
                  <a:pt x="0" y="0"/>
                </a:moveTo>
                <a:lnTo>
                  <a:pt x="1696370" y="0"/>
                </a:lnTo>
                <a:lnTo>
                  <a:pt x="1696370" y="1696370"/>
                </a:lnTo>
                <a:lnTo>
                  <a:pt x="0" y="169637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BE"/>
          </a:p>
        </p:txBody>
      </p:sp>
      <p:sp>
        <p:nvSpPr>
          <p:cNvPr id="31" name="Freeform 31"/>
          <p:cNvSpPr/>
          <p:nvPr/>
        </p:nvSpPr>
        <p:spPr>
          <a:xfrm>
            <a:off x="2071672" y="7991842"/>
            <a:ext cx="1875348" cy="1357283"/>
          </a:xfrm>
          <a:custGeom>
            <a:avLst/>
            <a:gdLst/>
            <a:ahLst/>
            <a:cxnLst/>
            <a:rect l="l" t="t" r="r" b="b"/>
            <a:pathLst>
              <a:path w="1875348" h="1357283">
                <a:moveTo>
                  <a:pt x="0" y="0"/>
                </a:moveTo>
                <a:lnTo>
                  <a:pt x="1875348" y="0"/>
                </a:lnTo>
                <a:lnTo>
                  <a:pt x="1875348" y="1357284"/>
                </a:lnTo>
                <a:lnTo>
                  <a:pt x="0" y="135728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fr-BE"/>
          </a:p>
        </p:txBody>
      </p:sp>
      <p:sp>
        <p:nvSpPr>
          <p:cNvPr id="32" name="TextBox 32"/>
          <p:cNvSpPr txBox="1"/>
          <p:nvPr/>
        </p:nvSpPr>
        <p:spPr>
          <a:xfrm>
            <a:off x="3107311" y="447675"/>
            <a:ext cx="12073378" cy="1038225"/>
          </a:xfrm>
          <a:prstGeom prst="rect">
            <a:avLst/>
          </a:prstGeom>
        </p:spPr>
        <p:txBody>
          <a:bodyPr lIns="0" tIns="0" rIns="0" bIns="0" rtlCol="0" anchor="t">
            <a:spAutoFit/>
          </a:bodyPr>
          <a:lstStyle/>
          <a:p>
            <a:pPr marL="0" lvl="0" indent="0" algn="ctr">
              <a:lnSpc>
                <a:spcPts val="8400"/>
              </a:lnSpc>
              <a:spcBef>
                <a:spcPct val="0"/>
              </a:spcBef>
            </a:pPr>
            <a:r>
              <a:rPr lang="en-US" sz="6000" u="none" strike="noStrike">
                <a:solidFill>
                  <a:srgbClr val="00707F"/>
                </a:solidFill>
                <a:latin typeface="Source Sans 3 Ultra-Bold"/>
              </a:rPr>
              <a:t>QUELQUES ACTIONS CONCRÈTES</a:t>
            </a:r>
          </a:p>
        </p:txBody>
      </p:sp>
      <p:sp>
        <p:nvSpPr>
          <p:cNvPr id="33" name="TextBox 33"/>
          <p:cNvSpPr txBox="1"/>
          <p:nvPr/>
        </p:nvSpPr>
        <p:spPr>
          <a:xfrm>
            <a:off x="3437192" y="2499722"/>
            <a:ext cx="5070419" cy="931855"/>
          </a:xfrm>
          <a:prstGeom prst="rect">
            <a:avLst/>
          </a:prstGeom>
        </p:spPr>
        <p:txBody>
          <a:bodyPr lIns="0" tIns="0" rIns="0" bIns="0" rtlCol="0" anchor="t">
            <a:spAutoFit/>
          </a:bodyPr>
          <a:lstStyle/>
          <a:p>
            <a:pPr marL="0" lvl="0" indent="0" algn="ctr">
              <a:lnSpc>
                <a:spcPts val="3762"/>
              </a:lnSpc>
              <a:spcBef>
                <a:spcPct val="0"/>
              </a:spcBef>
            </a:pPr>
            <a:r>
              <a:rPr lang="en-US" sz="2687">
                <a:solidFill>
                  <a:srgbClr val="FFFFFF"/>
                </a:solidFill>
                <a:latin typeface="Source Sans Pro Bold"/>
              </a:rPr>
              <a:t>RECYLE OU REVENDS </a:t>
            </a:r>
            <a:r>
              <a:rPr lang="en-US" sz="2687">
                <a:solidFill>
                  <a:srgbClr val="E86868"/>
                </a:solidFill>
                <a:latin typeface="Source Sans Pro Bold"/>
              </a:rPr>
              <a:t>TON ANCIEN TÉLÉPHONE</a:t>
            </a:r>
          </a:p>
        </p:txBody>
      </p:sp>
      <p:sp>
        <p:nvSpPr>
          <p:cNvPr id="34" name="TextBox 34"/>
          <p:cNvSpPr txBox="1"/>
          <p:nvPr/>
        </p:nvSpPr>
        <p:spPr>
          <a:xfrm>
            <a:off x="10720342" y="3502151"/>
            <a:ext cx="5375977" cy="931855"/>
          </a:xfrm>
          <a:prstGeom prst="rect">
            <a:avLst/>
          </a:prstGeom>
        </p:spPr>
        <p:txBody>
          <a:bodyPr lIns="0" tIns="0" rIns="0" bIns="0" rtlCol="0" anchor="t">
            <a:spAutoFit/>
          </a:bodyPr>
          <a:lstStyle/>
          <a:p>
            <a:pPr marL="0" lvl="0" indent="0" algn="ctr">
              <a:lnSpc>
                <a:spcPts val="3762"/>
              </a:lnSpc>
              <a:spcBef>
                <a:spcPct val="0"/>
              </a:spcBef>
            </a:pPr>
            <a:r>
              <a:rPr lang="en-US" sz="2687">
                <a:solidFill>
                  <a:srgbClr val="FFFFFF"/>
                </a:solidFill>
                <a:latin typeface="Source Sans Pro Bold"/>
              </a:rPr>
              <a:t>RÉDUIS LA QUALITÉ </a:t>
            </a:r>
            <a:r>
              <a:rPr lang="en-US" sz="2687">
                <a:solidFill>
                  <a:srgbClr val="E86868"/>
                </a:solidFill>
                <a:latin typeface="Source Sans Pro Bold"/>
              </a:rPr>
              <a:t>DE DÉFINITION DE TES VIDÉOS</a:t>
            </a:r>
          </a:p>
        </p:txBody>
      </p:sp>
      <p:sp>
        <p:nvSpPr>
          <p:cNvPr id="35" name="TextBox 35"/>
          <p:cNvSpPr txBox="1"/>
          <p:nvPr/>
        </p:nvSpPr>
        <p:spPr>
          <a:xfrm>
            <a:off x="1472427" y="5460920"/>
            <a:ext cx="4936417" cy="455605"/>
          </a:xfrm>
          <a:prstGeom prst="rect">
            <a:avLst/>
          </a:prstGeom>
        </p:spPr>
        <p:txBody>
          <a:bodyPr lIns="0" tIns="0" rIns="0" bIns="0" rtlCol="0" anchor="t">
            <a:spAutoFit/>
          </a:bodyPr>
          <a:lstStyle/>
          <a:p>
            <a:pPr marL="0" lvl="0" indent="0" algn="ctr">
              <a:lnSpc>
                <a:spcPts val="3762"/>
              </a:lnSpc>
              <a:spcBef>
                <a:spcPct val="0"/>
              </a:spcBef>
            </a:pPr>
            <a:r>
              <a:rPr lang="en-US" sz="2687">
                <a:solidFill>
                  <a:srgbClr val="FFFFFF"/>
                </a:solidFill>
                <a:latin typeface="Source Sans Pro Bold"/>
              </a:rPr>
              <a:t>FAIS DU TRI </a:t>
            </a:r>
            <a:r>
              <a:rPr lang="en-US" sz="2687">
                <a:solidFill>
                  <a:srgbClr val="E86868"/>
                </a:solidFill>
                <a:latin typeface="Source Sans Pro Bold"/>
              </a:rPr>
              <a:t>DANS TA BOITE MAIL</a:t>
            </a:r>
          </a:p>
        </p:txBody>
      </p:sp>
      <p:sp>
        <p:nvSpPr>
          <p:cNvPr id="36" name="TextBox 36"/>
          <p:cNvSpPr txBox="1"/>
          <p:nvPr/>
        </p:nvSpPr>
        <p:spPr>
          <a:xfrm>
            <a:off x="9472644" y="6285398"/>
            <a:ext cx="6038021" cy="931855"/>
          </a:xfrm>
          <a:prstGeom prst="rect">
            <a:avLst/>
          </a:prstGeom>
        </p:spPr>
        <p:txBody>
          <a:bodyPr lIns="0" tIns="0" rIns="0" bIns="0" rtlCol="0" anchor="t">
            <a:spAutoFit/>
          </a:bodyPr>
          <a:lstStyle/>
          <a:p>
            <a:pPr marL="0" lvl="0" indent="0" algn="ctr">
              <a:lnSpc>
                <a:spcPts val="3762"/>
              </a:lnSpc>
              <a:spcBef>
                <a:spcPct val="0"/>
              </a:spcBef>
            </a:pPr>
            <a:r>
              <a:rPr lang="en-US" sz="2687">
                <a:solidFill>
                  <a:srgbClr val="FFFFFF"/>
                </a:solidFill>
                <a:latin typeface="Source Sans Pro Bold"/>
              </a:rPr>
              <a:t>CHANGE DE NAVIGATEUR </a:t>
            </a:r>
            <a:r>
              <a:rPr lang="en-US" sz="2687">
                <a:solidFill>
                  <a:srgbClr val="E86868"/>
                </a:solidFill>
                <a:latin typeface="Source Sans Pro Bold"/>
              </a:rPr>
              <a:t>ET DE MOTEUR DE RECHERCHE</a:t>
            </a:r>
          </a:p>
        </p:txBody>
      </p:sp>
      <p:sp>
        <p:nvSpPr>
          <p:cNvPr id="37" name="TextBox 37"/>
          <p:cNvSpPr txBox="1"/>
          <p:nvPr/>
        </p:nvSpPr>
        <p:spPr>
          <a:xfrm>
            <a:off x="3130277" y="7377425"/>
            <a:ext cx="4809507" cy="931855"/>
          </a:xfrm>
          <a:prstGeom prst="rect">
            <a:avLst/>
          </a:prstGeom>
        </p:spPr>
        <p:txBody>
          <a:bodyPr lIns="0" tIns="0" rIns="0" bIns="0" rtlCol="0" anchor="t">
            <a:spAutoFit/>
          </a:bodyPr>
          <a:lstStyle/>
          <a:p>
            <a:pPr marL="0" lvl="0" indent="0" algn="ctr">
              <a:lnSpc>
                <a:spcPts val="3762"/>
              </a:lnSpc>
              <a:spcBef>
                <a:spcPct val="0"/>
              </a:spcBef>
            </a:pPr>
            <a:r>
              <a:rPr lang="en-US" sz="2687">
                <a:solidFill>
                  <a:srgbClr val="FFFFFF"/>
                </a:solidFill>
                <a:latin typeface="Source Sans Pro Bold"/>
              </a:rPr>
              <a:t>COUPE TA CAMÉRA </a:t>
            </a:r>
            <a:r>
              <a:rPr lang="en-US" sz="2687">
                <a:solidFill>
                  <a:srgbClr val="E86868"/>
                </a:solidFill>
                <a:latin typeface="Source Sans Pro Bold"/>
              </a:rPr>
              <a:t>DURANT LES VISIOCONFÉRENCES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6">
            <a:extLst>
              <a:ext uri="{FF2B5EF4-FFF2-40B4-BE49-F238E27FC236}">
                <a16:creationId xmlns:a16="http://schemas.microsoft.com/office/drawing/2014/main" id="{2A1B7223-C0E4-8BE8-0D9C-AB4424B31C9D}"/>
              </a:ext>
            </a:extLst>
          </p:cNvPr>
          <p:cNvSpPr txBox="1"/>
          <p:nvPr/>
        </p:nvSpPr>
        <p:spPr>
          <a:xfrm>
            <a:off x="4038600" y="2889415"/>
            <a:ext cx="13487400" cy="4247317"/>
          </a:xfrm>
          <a:prstGeom prst="rect">
            <a:avLst/>
          </a:prstGeom>
        </p:spPr>
        <p:txBody>
          <a:bodyPr wrap="square" lIns="0" tIns="0" rIns="0" bIns="0" rtlCol="0" anchor="t">
            <a:spAutoFit/>
          </a:bodyPr>
          <a:lstStyle/>
          <a:p>
            <a:pPr algn="r"/>
            <a:r>
              <a:rPr lang="en-US" sz="13800" dirty="0">
                <a:solidFill>
                  <a:srgbClr val="00707F"/>
                </a:solidFill>
                <a:latin typeface="Source Sans 3 Ultra-Bold"/>
              </a:rPr>
              <a:t>Merci pour </a:t>
            </a:r>
            <a:r>
              <a:rPr lang="en-US" sz="13800" dirty="0" err="1">
                <a:solidFill>
                  <a:srgbClr val="00707F"/>
                </a:solidFill>
                <a:latin typeface="Source Sans 3 Ultra-Bold"/>
              </a:rPr>
              <a:t>votre</a:t>
            </a:r>
            <a:r>
              <a:rPr lang="en-US" sz="13800" dirty="0">
                <a:solidFill>
                  <a:srgbClr val="00707F"/>
                </a:solidFill>
                <a:latin typeface="Source Sans 3 Ultra-Bold"/>
              </a:rPr>
              <a:t> participation !</a:t>
            </a:r>
          </a:p>
        </p:txBody>
      </p:sp>
      <p:grpSp>
        <p:nvGrpSpPr>
          <p:cNvPr id="4" name="Group 14">
            <a:extLst>
              <a:ext uri="{FF2B5EF4-FFF2-40B4-BE49-F238E27FC236}">
                <a16:creationId xmlns:a16="http://schemas.microsoft.com/office/drawing/2014/main" id="{D7739A83-345E-5EB9-486A-05340814CC04}"/>
              </a:ext>
            </a:extLst>
          </p:cNvPr>
          <p:cNvGrpSpPr/>
          <p:nvPr/>
        </p:nvGrpSpPr>
        <p:grpSpPr>
          <a:xfrm>
            <a:off x="0" y="9966833"/>
            <a:ext cx="18288000" cy="414608"/>
            <a:chOff x="0" y="0"/>
            <a:chExt cx="24384000" cy="552810"/>
          </a:xfrm>
        </p:grpSpPr>
        <p:grpSp>
          <p:nvGrpSpPr>
            <p:cNvPr id="5" name="Group 15">
              <a:extLst>
                <a:ext uri="{FF2B5EF4-FFF2-40B4-BE49-F238E27FC236}">
                  <a16:creationId xmlns:a16="http://schemas.microsoft.com/office/drawing/2014/main" id="{19588900-3E6A-1AB7-473D-F082E4D1D17F}"/>
                </a:ext>
              </a:extLst>
            </p:cNvPr>
            <p:cNvGrpSpPr/>
            <p:nvPr/>
          </p:nvGrpSpPr>
          <p:grpSpPr>
            <a:xfrm rot="5400000">
              <a:off x="1445074" y="-1445074"/>
              <a:ext cx="552810" cy="3442959"/>
              <a:chOff x="0" y="0"/>
              <a:chExt cx="109197" cy="680091"/>
            </a:xfrm>
          </p:grpSpPr>
          <p:sp>
            <p:nvSpPr>
              <p:cNvPr id="14" name="Freeform 16">
                <a:extLst>
                  <a:ext uri="{FF2B5EF4-FFF2-40B4-BE49-F238E27FC236}">
                    <a16:creationId xmlns:a16="http://schemas.microsoft.com/office/drawing/2014/main" id="{07B881FE-7452-CB0A-7F6C-D7190912F6B0}"/>
                  </a:ext>
                </a:extLst>
              </p:cNvPr>
              <p:cNvSpPr/>
              <p:nvPr/>
            </p:nvSpPr>
            <p:spPr>
              <a:xfrm>
                <a:off x="0" y="0"/>
                <a:ext cx="109197" cy="680091"/>
              </a:xfrm>
              <a:custGeom>
                <a:avLst/>
                <a:gdLst/>
                <a:ahLst/>
                <a:cxnLst/>
                <a:rect l="l" t="t" r="r" b="b"/>
                <a:pathLst>
                  <a:path w="109197" h="680091">
                    <a:moveTo>
                      <a:pt x="0" y="0"/>
                    </a:moveTo>
                    <a:lnTo>
                      <a:pt x="109197" y="0"/>
                    </a:lnTo>
                    <a:lnTo>
                      <a:pt x="109197" y="680091"/>
                    </a:lnTo>
                    <a:lnTo>
                      <a:pt x="0" y="680091"/>
                    </a:lnTo>
                    <a:lnTo>
                      <a:pt x="0" y="0"/>
                    </a:lnTo>
                  </a:path>
                </a:pathLst>
              </a:custGeom>
              <a:solidFill>
                <a:srgbClr val="E86868"/>
              </a:solidFill>
            </p:spPr>
            <p:txBody>
              <a:bodyPr/>
              <a:lstStyle/>
              <a:p>
                <a:endParaRPr lang="fr-BE" dirty="0"/>
              </a:p>
            </p:txBody>
          </p:sp>
          <p:sp>
            <p:nvSpPr>
              <p:cNvPr id="15" name="TextBox 17">
                <a:extLst>
                  <a:ext uri="{FF2B5EF4-FFF2-40B4-BE49-F238E27FC236}">
                    <a16:creationId xmlns:a16="http://schemas.microsoft.com/office/drawing/2014/main" id="{69A72AA8-6508-0D67-E3DE-81377065D6D7}"/>
                  </a:ext>
                </a:extLst>
              </p:cNvPr>
              <p:cNvSpPr txBox="1"/>
              <p:nvPr/>
            </p:nvSpPr>
            <p:spPr>
              <a:xfrm>
                <a:off x="0" y="-47625"/>
                <a:ext cx="812800" cy="860425"/>
              </a:xfrm>
              <a:prstGeom prst="rect">
                <a:avLst/>
              </a:prstGeom>
            </p:spPr>
            <p:txBody>
              <a:bodyPr lIns="50800" tIns="50800" rIns="50800" bIns="50800" rtlCol="0" anchor="ctr"/>
              <a:lstStyle/>
              <a:p>
                <a:pPr algn="ctr">
                  <a:lnSpc>
                    <a:spcPts val="3386"/>
                  </a:lnSpc>
                </a:pPr>
                <a:endParaRPr dirty="0"/>
              </a:p>
            </p:txBody>
          </p:sp>
        </p:grpSp>
        <p:grpSp>
          <p:nvGrpSpPr>
            <p:cNvPr id="6" name="Group 18">
              <a:extLst>
                <a:ext uri="{FF2B5EF4-FFF2-40B4-BE49-F238E27FC236}">
                  <a16:creationId xmlns:a16="http://schemas.microsoft.com/office/drawing/2014/main" id="{D0FD23D7-B427-79F6-FED5-C6CBAF3D290B}"/>
                </a:ext>
              </a:extLst>
            </p:cNvPr>
            <p:cNvGrpSpPr/>
            <p:nvPr/>
          </p:nvGrpSpPr>
          <p:grpSpPr>
            <a:xfrm rot="5400000">
              <a:off x="6676227" y="-3521088"/>
              <a:ext cx="552810" cy="7594986"/>
              <a:chOff x="0" y="0"/>
              <a:chExt cx="109197" cy="1500244"/>
            </a:xfrm>
          </p:grpSpPr>
          <p:sp>
            <p:nvSpPr>
              <p:cNvPr id="11" name="Freeform 19">
                <a:extLst>
                  <a:ext uri="{FF2B5EF4-FFF2-40B4-BE49-F238E27FC236}">
                    <a16:creationId xmlns:a16="http://schemas.microsoft.com/office/drawing/2014/main" id="{80AD3339-01B1-1231-C9F0-1E61A5114CAF}"/>
                  </a:ext>
                </a:extLst>
              </p:cNvPr>
              <p:cNvSpPr/>
              <p:nvPr/>
            </p:nvSpPr>
            <p:spPr>
              <a:xfrm>
                <a:off x="0" y="0"/>
                <a:ext cx="109197" cy="1500244"/>
              </a:xfrm>
              <a:custGeom>
                <a:avLst/>
                <a:gdLst/>
                <a:ahLst/>
                <a:cxnLst/>
                <a:rect l="l" t="t" r="r" b="b"/>
                <a:pathLst>
                  <a:path w="109197" h="1500244">
                    <a:moveTo>
                      <a:pt x="0" y="0"/>
                    </a:moveTo>
                    <a:lnTo>
                      <a:pt x="109197" y="0"/>
                    </a:lnTo>
                    <a:lnTo>
                      <a:pt x="109197" y="1500244"/>
                    </a:lnTo>
                    <a:lnTo>
                      <a:pt x="0" y="1500244"/>
                    </a:lnTo>
                    <a:lnTo>
                      <a:pt x="0" y="0"/>
                    </a:lnTo>
                  </a:path>
                </a:pathLst>
              </a:custGeom>
              <a:solidFill>
                <a:srgbClr val="51BDC4"/>
              </a:solidFill>
            </p:spPr>
            <p:txBody>
              <a:bodyPr/>
              <a:lstStyle/>
              <a:p>
                <a:endParaRPr lang="fr-BE" dirty="0"/>
              </a:p>
            </p:txBody>
          </p:sp>
          <p:sp>
            <p:nvSpPr>
              <p:cNvPr id="12" name="TextBox 20">
                <a:extLst>
                  <a:ext uri="{FF2B5EF4-FFF2-40B4-BE49-F238E27FC236}">
                    <a16:creationId xmlns:a16="http://schemas.microsoft.com/office/drawing/2014/main" id="{114121ED-02D1-6302-D376-CD790CCB6F6A}"/>
                  </a:ext>
                </a:extLst>
              </p:cNvPr>
              <p:cNvSpPr txBox="1"/>
              <p:nvPr/>
            </p:nvSpPr>
            <p:spPr>
              <a:xfrm>
                <a:off x="0" y="-47625"/>
                <a:ext cx="812800" cy="860425"/>
              </a:xfrm>
              <a:prstGeom prst="rect">
                <a:avLst/>
              </a:prstGeom>
            </p:spPr>
            <p:txBody>
              <a:bodyPr lIns="50800" tIns="50800" rIns="50800" bIns="50800" rtlCol="0" anchor="ctr"/>
              <a:lstStyle/>
              <a:p>
                <a:pPr algn="ctr">
                  <a:lnSpc>
                    <a:spcPts val="3386"/>
                  </a:lnSpc>
                </a:pPr>
                <a:endParaRPr dirty="0"/>
              </a:p>
            </p:txBody>
          </p:sp>
        </p:grpSp>
        <p:grpSp>
          <p:nvGrpSpPr>
            <p:cNvPr id="8" name="Group 21">
              <a:extLst>
                <a:ext uri="{FF2B5EF4-FFF2-40B4-BE49-F238E27FC236}">
                  <a16:creationId xmlns:a16="http://schemas.microsoft.com/office/drawing/2014/main" id="{11A6FF96-3F89-7E7E-B92F-F9C1D45273D5}"/>
                </a:ext>
              </a:extLst>
            </p:cNvPr>
            <p:cNvGrpSpPr/>
            <p:nvPr/>
          </p:nvGrpSpPr>
          <p:grpSpPr>
            <a:xfrm rot="5400000">
              <a:off x="17075256" y="-6755934"/>
              <a:ext cx="552810" cy="14064678"/>
              <a:chOff x="0" y="0"/>
              <a:chExt cx="109197" cy="2778208"/>
            </a:xfrm>
          </p:grpSpPr>
          <p:sp>
            <p:nvSpPr>
              <p:cNvPr id="9" name="Freeform 22">
                <a:extLst>
                  <a:ext uri="{FF2B5EF4-FFF2-40B4-BE49-F238E27FC236}">
                    <a16:creationId xmlns:a16="http://schemas.microsoft.com/office/drawing/2014/main" id="{50FCBB06-0404-DC51-CF3B-775632A223F3}"/>
                  </a:ext>
                </a:extLst>
              </p:cNvPr>
              <p:cNvSpPr/>
              <p:nvPr/>
            </p:nvSpPr>
            <p:spPr>
              <a:xfrm>
                <a:off x="0" y="0"/>
                <a:ext cx="109197" cy="2778208"/>
              </a:xfrm>
              <a:custGeom>
                <a:avLst/>
                <a:gdLst/>
                <a:ahLst/>
                <a:cxnLst/>
                <a:rect l="l" t="t" r="r" b="b"/>
                <a:pathLst>
                  <a:path w="109197" h="2778208">
                    <a:moveTo>
                      <a:pt x="0" y="0"/>
                    </a:moveTo>
                    <a:lnTo>
                      <a:pt x="109197" y="0"/>
                    </a:lnTo>
                    <a:lnTo>
                      <a:pt x="109197" y="2778208"/>
                    </a:lnTo>
                    <a:lnTo>
                      <a:pt x="0" y="2778208"/>
                    </a:lnTo>
                    <a:lnTo>
                      <a:pt x="0" y="0"/>
                    </a:lnTo>
                  </a:path>
                </a:pathLst>
              </a:custGeom>
              <a:solidFill>
                <a:srgbClr val="3AA748"/>
              </a:solidFill>
            </p:spPr>
            <p:txBody>
              <a:bodyPr/>
              <a:lstStyle/>
              <a:p>
                <a:endParaRPr lang="fr-BE" dirty="0"/>
              </a:p>
            </p:txBody>
          </p:sp>
          <p:sp>
            <p:nvSpPr>
              <p:cNvPr id="10" name="TextBox 23">
                <a:extLst>
                  <a:ext uri="{FF2B5EF4-FFF2-40B4-BE49-F238E27FC236}">
                    <a16:creationId xmlns:a16="http://schemas.microsoft.com/office/drawing/2014/main" id="{38BD0CA3-1DE4-E22E-7888-FCED492A5BFD}"/>
                  </a:ext>
                </a:extLst>
              </p:cNvPr>
              <p:cNvSpPr txBox="1"/>
              <p:nvPr/>
            </p:nvSpPr>
            <p:spPr>
              <a:xfrm>
                <a:off x="0" y="-47625"/>
                <a:ext cx="812800" cy="860425"/>
              </a:xfrm>
              <a:prstGeom prst="rect">
                <a:avLst/>
              </a:prstGeom>
            </p:spPr>
            <p:txBody>
              <a:bodyPr lIns="50800" tIns="50800" rIns="50800" bIns="50800" rtlCol="0" anchor="ctr"/>
              <a:lstStyle/>
              <a:p>
                <a:pPr algn="ctr">
                  <a:lnSpc>
                    <a:spcPts val="3386"/>
                  </a:lnSpc>
                </a:pPr>
                <a:endParaRPr dirty="0"/>
              </a:p>
            </p:txBody>
          </p:sp>
        </p:grpSp>
      </p:grpSp>
      <p:pic>
        <p:nvPicPr>
          <p:cNvPr id="17" name="Image 16" descr="Une image contenant texte, Graphique, graphisme, Police&#10;&#10;Description générée automatiquement">
            <a:extLst>
              <a:ext uri="{FF2B5EF4-FFF2-40B4-BE49-F238E27FC236}">
                <a16:creationId xmlns:a16="http://schemas.microsoft.com/office/drawing/2014/main" id="{3F9122CB-5EB9-FBE9-8740-D7C84AD389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9265" y="7429500"/>
            <a:ext cx="3163405" cy="1773065"/>
          </a:xfrm>
          <a:prstGeom prst="rect">
            <a:avLst/>
          </a:prstGeom>
        </p:spPr>
      </p:pic>
    </p:spTree>
    <p:extLst>
      <p:ext uri="{BB962C8B-B14F-4D97-AF65-F5344CB8AC3E}">
        <p14:creationId xmlns:p14="http://schemas.microsoft.com/office/powerpoint/2010/main" val="7722758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1488</Words>
  <Application>Microsoft Office PowerPoint</Application>
  <PresentationFormat>Personnalisé</PresentationFormat>
  <Paragraphs>131</Paragraphs>
  <Slides>9</Slides>
  <Notes>9</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9</vt:i4>
      </vt:variant>
    </vt:vector>
  </HeadingPairs>
  <TitlesOfParts>
    <vt:vector size="16" baseType="lpstr">
      <vt:lpstr>Calibri</vt:lpstr>
      <vt:lpstr>Source Sans 3 Ultra-Bold</vt:lpstr>
      <vt:lpstr>Source Sans Pro</vt:lpstr>
      <vt:lpstr>Source Sans Pro Bold</vt:lpstr>
      <vt:lpstr>Arial</vt:lpstr>
      <vt:lpstr>Source Sans 3</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Animation - empreinte numérique</dc:title>
  <cp:lastModifiedBy>Laura Germain</cp:lastModifiedBy>
  <cp:revision>3</cp:revision>
  <dcterms:created xsi:type="dcterms:W3CDTF">2006-08-16T00:00:00Z</dcterms:created>
  <dcterms:modified xsi:type="dcterms:W3CDTF">2023-09-29T13:00:28Z</dcterms:modified>
  <dc:identifier>DAFctFU6hCs</dc:identifier>
</cp:coreProperties>
</file>